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sldIdLst>
    <p:sldId id="258" r:id="rId4"/>
    <p:sldId id="265"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66FF66"/>
    <a:srgbClr val="00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3048"/>
    <p:restoredTop sz="97995"/>
  </p:normalViewPr>
  <p:slideViewPr>
    <p:cSldViewPr snapToGrid="0">
      <p:cViewPr varScale="0">
        <p:scale>
          <a:sx n="100" d="100"/>
          <a:sy n="100" d="100"/>
        </p:scale>
        <p:origin x="-2394" y="-330"/>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5" name="四角形 9"/>
          <p:cNvSpPr>
            <a:spLocks noGrp="1" noRot="1" noChangeAspect="1"/>
          </p:cNvSpPr>
          <p:nvPr>
            <p:ph type="sldImg" idx="2"/>
          </p:nvPr>
        </p:nvSpPr>
        <p:spPr>
          <a:prstGeom prst="rect">
            <a:avLst/>
          </a:prstGeom>
        </p:spPr>
        <p:txBody>
          <a:bodyPr/>
          <a:p>
            <a:endParaRPr kumimoji="1" lang="ja-JP" altLang="en-US"/>
          </a:p>
        </p:txBody>
      </p:sp>
      <p:sp>
        <p:nvSpPr>
          <p:cNvPr id="1176" name="四角形 10"/>
          <p:cNvSpPr>
            <a:spLocks noGrp="1"/>
          </p:cNvSpPr>
          <p:nvPr>
            <p:ph type="body" sz="quarter" idx="3"/>
          </p:nvPr>
        </p:nvSpPr>
        <p:spPr>
          <a:prstGeom prst="rect">
            <a:avLst/>
          </a:prstGeom>
        </p:spPr>
        <p:txBody>
          <a:bodyPr/>
          <a:p>
            <a:endParaRPr kumimoji="1" lang="ja-JP" altLang="en-US"/>
          </a:p>
        </p:txBody>
      </p:sp>
      <p:sp>
        <p:nvSpPr>
          <p:cNvPr id="1177"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04" name="四角形 9"/>
          <p:cNvSpPr>
            <a:spLocks noGrp="1" noRot="1" noChangeAspect="1"/>
          </p:cNvSpPr>
          <p:nvPr>
            <p:ph type="sldImg" idx="2"/>
          </p:nvPr>
        </p:nvSpPr>
        <p:spPr>
          <a:prstGeom prst="rect">
            <a:avLst/>
          </a:prstGeom>
        </p:spPr>
        <p:txBody>
          <a:bodyPr/>
          <a:p>
            <a:endParaRPr kumimoji="1" lang="ja-JP" altLang="en-US"/>
          </a:p>
        </p:txBody>
      </p:sp>
      <p:sp>
        <p:nvSpPr>
          <p:cNvPr id="1205" name="四角形 10"/>
          <p:cNvSpPr>
            <a:spLocks noGrp="1"/>
          </p:cNvSpPr>
          <p:nvPr>
            <p:ph type="body" sz="quarter" idx="3"/>
          </p:nvPr>
        </p:nvSpPr>
        <p:spPr>
          <a:prstGeom prst="rect">
            <a:avLst/>
          </a:prstGeom>
        </p:spPr>
        <p:txBody>
          <a:bodyPr/>
          <a:p>
            <a:endParaRPr kumimoji="1" lang="ja-JP" altLang="en-US"/>
          </a:p>
        </p:txBody>
      </p:sp>
      <p:sp>
        <p:nvSpPr>
          <p:cNvPr id="1206"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31AB6178-D2C2-441B-8CDD-45EBA5D36966}" type="datetime1">
              <a:rPr kumimoji="1" lang="ja-JP" altLang="en-US" smtClean="0"/>
              <a:t>2025/7/28</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334566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D262A17A-A921-4307-88EC-A79E8A7BF117}" type="datetime1">
              <a:rPr kumimoji="1" lang="ja-JP" altLang="en-US" smtClean="0"/>
              <a:t>2025/7/28</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19542040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Vertical Title 1"/>
          <p:cNvSpPr>
            <a:spLocks noGrp="1"/>
          </p:cNvSpPr>
          <p:nvPr>
            <p:ph type="title" orient="vert"/>
          </p:nvPr>
        </p:nvSpPr>
        <p:spPr>
          <a:xfrm>
            <a:off x="7088981" y="365125"/>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4B4B98E0-EA85-424C-A2D6-FB13D4A74350}" type="datetime1">
              <a:rPr kumimoji="1" lang="ja-JP" altLang="en-US" smtClean="0"/>
              <a:t>2025/7/28</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10835275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23652597-002C-4FE9-8ED2-6C1159F4EF39}" type="datetime1">
              <a:rPr kumimoji="1" lang="ja-JP" altLang="en-US" smtClean="0"/>
              <a:t>2025/7/28</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4589217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Title 1"/>
          <p:cNvSpPr>
            <a:spLocks noGrp="1"/>
          </p:cNvSpPr>
          <p:nvPr>
            <p:ph type="title"/>
          </p:nvPr>
        </p:nvSpPr>
        <p:spPr>
          <a:xfrm>
            <a:off x="675879" y="1709739"/>
            <a:ext cx="8543925" cy="2852737"/>
          </a:xfrm>
        </p:spPr>
        <p:txBody>
          <a:bodyPr anchor="b"/>
          <a:lstStyle>
            <a:lvl1pPr>
              <a:defRPr sz="60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79" y="4589464"/>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FCA2AFA3-5B91-4BDD-8833-5FC5B27C1E8A}" type="datetime1">
              <a:rPr kumimoji="1" lang="ja-JP" altLang="en-US" smtClean="0"/>
              <a:t>2025/7/28</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4177552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63F47678-B2A1-4A8A-AADE-8351B1CF96EE}" type="datetime1">
              <a:rPr kumimoji="1" lang="ja-JP" altLang="en-US" smtClean="0"/>
              <a:t>2025/7/28</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12388669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7BD902E1-2B20-459A-B4A2-276C2057F79C}" type="datetime1">
              <a:rPr kumimoji="1" lang="ja-JP" altLang="en-US" smtClean="0"/>
              <a:t>2025/7/28</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21243354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7EA9864C-AAAA-495F-8239-02F8D495331E}" type="datetime1">
              <a:rPr kumimoji="1" lang="ja-JP" altLang="en-US" smtClean="0"/>
              <a:t>2025/7/28</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32814111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1DD063CE-53FC-4AEF-B970-38C2E2ABA962}" type="datetime1">
              <a:rPr kumimoji="1" lang="ja-JP" altLang="en-US" smtClean="0"/>
              <a:t>2025/7/28</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151934287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B4B80795-B5ED-43CC-ADF4-80BADE26008A}" type="datetime1">
              <a:rPr kumimoji="1" lang="ja-JP" altLang="en-US" smtClean="0"/>
              <a:t>2025/7/28</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35153903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7050F3C6-A244-4F26-9AEA-CA283D088CBC}" type="datetime1">
              <a:rPr kumimoji="1" lang="ja-JP" altLang="en-US" smtClean="0"/>
              <a:t>2025/7/28</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1787488537"/>
      </p:ext>
    </p:extLst>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63819-74D9-4C3D-AF0C-988046BBD1E5}" type="datetime1">
              <a:rPr kumimoji="1" lang="ja-JP" altLang="en-US" smtClean="0"/>
              <a:t>2025/7/28</a:t>
            </a:fld>
            <a:endParaRPr kumimoji="1" lang="ja-JP" altLang="en-US"/>
          </a:p>
        </p:txBody>
      </p:sp>
      <p:sp>
        <p:nvSpPr>
          <p:cNvPr id="1028"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EC134-7EA5-492A-80C0-7B8ADCE621A8}" type="slidenum">
              <a:rPr kumimoji="1" lang="ja-JP" altLang="en-US" smtClean="0"/>
              <a:t>‹#›</a:t>
            </a:fld>
            <a:endParaRPr kumimoji="1" lang="ja-JP" altLang="en-US"/>
          </a:p>
        </p:txBody>
      </p:sp>
    </p:spTree>
    <p:extLst>
      <p:ext uri="{BB962C8B-B14F-4D97-AF65-F5344CB8AC3E}">
        <p14:creationId xmlns:p14="http://schemas.microsoft.com/office/powerpoint/2010/main" val="286672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 Id="rId10" Type="http://schemas.openxmlformats.org/officeDocument/2006/relationships/image" Target="../media/image10.png" /><Relationship Id="rId11" Type="http://schemas.openxmlformats.org/officeDocument/2006/relationships/image" Target="../media/image11.png" /><Relationship Id="rId12" Type="http://schemas.openxmlformats.org/officeDocument/2006/relationships/image" Target="../media/image12.png" /><Relationship Id="rId13" Type="http://schemas.openxmlformats.org/officeDocument/2006/relationships/slideLayout" Target="../slideLayouts/slideLayout1.xml" /><Relationship Id="rId14"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図形 34"/>
          <p:cNvSpPr/>
          <p:nvPr/>
        </p:nvSpPr>
        <p:spPr>
          <a:xfrm>
            <a:off x="2359731" y="2908757"/>
            <a:ext cx="7451510" cy="3901377"/>
          </a:xfrm>
          <a:prstGeom prst="frame">
            <a:avLst>
              <a:gd name="adj1" fmla="val 2362"/>
            </a:avLst>
          </a:prstGeom>
          <a:solidFill>
            <a:srgbClr val="D4F3B5"/>
          </a:solidFill>
          <a:ln w="12700" cap="flat" cmpd="sng" algn="ctr">
            <a:solidFill>
              <a:srgbClr val="D4F3B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1050" b="1">
              <a:solidFill>
                <a:schemeClr val="tx2">
                  <a:lumMod val="50000"/>
                </a:schemeClr>
              </a:solidFill>
              <a:latin typeface="Meiryo UI"/>
              <a:ea typeface="Meiryo UI"/>
            </a:endParaRPr>
          </a:p>
          <a:p>
            <a:pPr algn="l">
              <a:defRPr lang="ja-JP" altLang="en-US"/>
            </a:pPr>
            <a:endParaRPr lang="ja-JP" altLang="en-US" sz="1050" b="1">
              <a:solidFill>
                <a:schemeClr val="tx2">
                  <a:lumMod val="50000"/>
                </a:schemeClr>
              </a:solidFill>
              <a:latin typeface="Meiryo UI"/>
              <a:ea typeface="Meiryo UI"/>
            </a:endParaRPr>
          </a:p>
        </p:txBody>
      </p:sp>
      <p:sp>
        <p:nvSpPr>
          <p:cNvPr id="1108" name="四角形 15"/>
          <p:cNvSpPr/>
          <p:nvPr/>
        </p:nvSpPr>
        <p:spPr>
          <a:xfrm>
            <a:off x="63238" y="117000"/>
            <a:ext cx="9748293" cy="417665"/>
          </a:xfrm>
          <a:prstGeom prst="rect">
            <a:avLst/>
          </a:prstGeom>
          <a:solidFill>
            <a:schemeClr val="accent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800" b="1">
                <a:solidFill>
                  <a:schemeClr val="tx1"/>
                </a:solidFill>
                <a:latin typeface="Meiryo UI"/>
                <a:ea typeface="Meiryo UI"/>
              </a:rPr>
              <a:t>令和７年度 市町村と連携した服薬指導事業　</a:t>
            </a:r>
            <a:r>
              <a:rPr lang="ja-JP" altLang="en-US" sz="1800" b="1">
                <a:solidFill>
                  <a:schemeClr val="tx1"/>
                </a:solidFill>
                <a:latin typeface="Meiryo UI"/>
                <a:ea typeface="Meiryo UI"/>
              </a:rPr>
              <a:t>スキーム</a:t>
            </a:r>
            <a:r>
              <a:rPr lang="ja-JP" altLang="en-US" sz="1800" b="1">
                <a:solidFill>
                  <a:schemeClr val="tx1"/>
                </a:solidFill>
                <a:latin typeface="Meiryo UI"/>
                <a:ea typeface="Meiryo UI"/>
              </a:rPr>
              <a:t> </a:t>
            </a:r>
            <a:endParaRPr lang="ja-JP" altLang="en-US" sz="1600" b="1">
              <a:solidFill>
                <a:schemeClr val="tx1"/>
              </a:solidFill>
              <a:latin typeface="Meiryo UI"/>
              <a:ea typeface="Meiryo UI"/>
            </a:endParaRPr>
          </a:p>
        </p:txBody>
      </p:sp>
      <p:sp>
        <p:nvSpPr>
          <p:cNvPr id="1109" name="四角形 17"/>
          <p:cNvSpPr/>
          <p:nvPr/>
        </p:nvSpPr>
        <p:spPr>
          <a:xfrm>
            <a:off x="5028209" y="1463064"/>
            <a:ext cx="1580099" cy="669936"/>
          </a:xfrm>
          <a:prstGeom prst="rect">
            <a:avLst/>
          </a:prstGeom>
          <a:solidFill>
            <a:schemeClr val="bg1"/>
          </a:solidFill>
          <a:ln w="50800" cap="flat" cmpd="thinThick"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solidFill>
                <a:schemeClr val="tx2">
                  <a:lumMod val="50000"/>
                </a:schemeClr>
              </a:solidFill>
              <a:latin typeface="Meiryo UI"/>
              <a:ea typeface="Meiryo UI"/>
            </a:endParaRPr>
          </a:p>
        </p:txBody>
      </p:sp>
      <p:sp>
        <p:nvSpPr>
          <p:cNvPr id="1110" name="四角形 16"/>
          <p:cNvSpPr/>
          <p:nvPr/>
        </p:nvSpPr>
        <p:spPr>
          <a:xfrm>
            <a:off x="256608" y="1465418"/>
            <a:ext cx="1826806" cy="548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400">
              <a:solidFill>
                <a:schemeClr val="tx2">
                  <a:lumMod val="50000"/>
                </a:schemeClr>
              </a:solidFill>
              <a:latin typeface="Meiryo UI"/>
              <a:ea typeface="Meiryo UI"/>
            </a:endParaRPr>
          </a:p>
          <a:p>
            <a:pPr algn="ctr">
              <a:defRPr lang="ja-JP" altLang="en-US"/>
            </a:pPr>
            <a:endParaRPr lang="ja-JP" altLang="en-US">
              <a:solidFill>
                <a:schemeClr val="tx2">
                  <a:lumMod val="50000"/>
                </a:schemeClr>
              </a:solidFill>
              <a:latin typeface="Meiryo UI"/>
              <a:ea typeface="Meiryo UI"/>
            </a:endParaRPr>
          </a:p>
        </p:txBody>
      </p:sp>
      <p:sp>
        <p:nvSpPr>
          <p:cNvPr id="1111" name="四角形 41"/>
          <p:cNvSpPr/>
          <p:nvPr/>
        </p:nvSpPr>
        <p:spPr>
          <a:xfrm>
            <a:off x="372359" y="621301"/>
            <a:ext cx="9161163" cy="580060"/>
          </a:xfrm>
          <a:prstGeom prst="rect">
            <a:avLst/>
          </a:prstGeom>
          <a:noFill/>
          <a:ln w="9525" cap="flat" cmpd="sng" algn="ctr">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anchor="ctr"/>
          <a:p>
            <a:pPr algn="l">
              <a:defRPr lang="ja-JP" altLang="en-US"/>
            </a:pPr>
            <a:r>
              <a:rPr lang="ja-JP" altLang="en-US" sz="1400">
                <a:solidFill>
                  <a:schemeClr val="tx1"/>
                </a:solidFill>
                <a:latin typeface="Meiryo UI"/>
                <a:ea typeface="Meiryo UI"/>
              </a:rPr>
              <a:t>　【目的】　</a:t>
            </a:r>
            <a:r>
              <a:rPr lang="ja-JP" altLang="en-US" sz="1400">
                <a:solidFill>
                  <a:schemeClr val="tx1"/>
                </a:solidFill>
                <a:latin typeface="Meiryo UI"/>
                <a:ea typeface="Meiryo UI"/>
              </a:rPr>
              <a:t>重複・多剤服薬による健康被害が懸念される被保険者の服薬情報を薬剤師が確認。</a:t>
            </a:r>
            <a:r>
              <a:rPr lang="ja-JP" altLang="en-US" sz="1400" u="sng">
                <a:solidFill>
                  <a:schemeClr val="tx1"/>
                </a:solidFill>
                <a:latin typeface="Meiryo UI"/>
                <a:ea typeface="Meiryo UI"/>
              </a:rPr>
              <a:t>保険者等と連携して</a:t>
            </a:r>
            <a:r>
              <a:rPr lang="ja-JP" altLang="en-US" sz="1400" u="sng">
                <a:solidFill>
                  <a:schemeClr val="tx1"/>
                </a:solidFill>
                <a:latin typeface="Meiryo UI"/>
                <a:ea typeface="Meiryo UI"/>
              </a:rPr>
              <a:t>生活環境</a:t>
            </a:r>
            <a:endParaRPr lang="ja-JP" altLang="en-US" sz="1400" u="sng">
              <a:solidFill>
                <a:schemeClr val="tx1"/>
              </a:solidFill>
              <a:latin typeface="Meiryo UI"/>
              <a:ea typeface="Meiryo UI"/>
            </a:endParaRPr>
          </a:p>
          <a:p>
            <a:pPr algn="l">
              <a:defRPr lang="ja-JP" altLang="en-US"/>
            </a:pPr>
            <a:r>
              <a:rPr lang="ja-JP" altLang="en-US" sz="1400" u="none">
                <a:solidFill>
                  <a:schemeClr val="tx1"/>
                </a:solidFill>
                <a:latin typeface="Meiryo UI"/>
                <a:ea typeface="Meiryo UI"/>
              </a:rPr>
              <a:t>　　　　　　</a:t>
            </a:r>
            <a:r>
              <a:rPr lang="ja-JP" altLang="en-US" sz="1400" u="sng">
                <a:solidFill>
                  <a:schemeClr val="tx1"/>
                </a:solidFill>
                <a:latin typeface="Meiryo UI"/>
                <a:ea typeface="Meiryo UI"/>
              </a:rPr>
              <a:t>に合った</a:t>
            </a:r>
            <a:r>
              <a:rPr lang="ja-JP" altLang="en-US" sz="1400" u="sng">
                <a:solidFill>
                  <a:schemeClr val="tx1"/>
                </a:solidFill>
                <a:latin typeface="Meiryo UI"/>
                <a:ea typeface="Meiryo UI"/>
              </a:rPr>
              <a:t>服薬支援を検討・実施</a:t>
            </a:r>
            <a:r>
              <a:rPr lang="ja-JP" altLang="en-US" sz="1400" u="sng">
                <a:solidFill>
                  <a:schemeClr val="tx1"/>
                </a:solidFill>
                <a:latin typeface="Meiryo UI"/>
                <a:ea typeface="Meiryo UI"/>
              </a:rPr>
              <a:t>することで</a:t>
            </a:r>
            <a:r>
              <a:rPr lang="ja-JP" altLang="en-US" sz="1400" u="none">
                <a:solidFill>
                  <a:schemeClr val="tx1"/>
                </a:solidFill>
                <a:latin typeface="Meiryo UI"/>
                <a:ea typeface="Meiryo UI"/>
              </a:rPr>
              <a:t>適正な薬物治療を確保し、もって患者ＱＯＬの向上と</a:t>
            </a:r>
            <a:r>
              <a:rPr lang="ja-JP" altLang="en-US" sz="1400" u="none">
                <a:solidFill>
                  <a:schemeClr val="tx1"/>
                </a:solidFill>
                <a:latin typeface="Meiryo UI"/>
                <a:ea typeface="Meiryo UI"/>
              </a:rPr>
              <a:t>医療費適正化を図る</a:t>
            </a:r>
            <a:r>
              <a:rPr lang="ja-JP" altLang="en-US" sz="1400">
                <a:solidFill>
                  <a:schemeClr val="tx1"/>
                </a:solidFill>
                <a:latin typeface="Meiryo UI"/>
                <a:ea typeface="Meiryo UI"/>
              </a:rPr>
              <a:t>。</a:t>
            </a:r>
            <a:r>
              <a:rPr lang="ja-JP" altLang="en-US" sz="1400">
                <a:solidFill>
                  <a:schemeClr val="tx1"/>
                </a:solidFill>
                <a:latin typeface="Meiryo UI"/>
                <a:ea typeface="Meiryo UI"/>
              </a:rPr>
              <a:t> </a:t>
            </a:r>
            <a:endParaRPr lang="ja-JP" altLang="en-US" sz="1400" u="sng">
              <a:solidFill>
                <a:schemeClr val="tx1"/>
              </a:solidFill>
              <a:latin typeface="Meiryo UI"/>
              <a:ea typeface="Meiryo UI"/>
            </a:endParaRPr>
          </a:p>
        </p:txBody>
      </p:sp>
      <p:sp>
        <p:nvSpPr>
          <p:cNvPr id="1112" name="テキスト 53"/>
          <p:cNvSpPr txBox="1"/>
          <p:nvPr/>
        </p:nvSpPr>
        <p:spPr>
          <a:xfrm>
            <a:off x="2505000" y="1447977"/>
            <a:ext cx="2046451" cy="253023"/>
          </a:xfrm>
          <a:prstGeom prst="rect">
            <a:avLst/>
          </a:prstGeom>
        </p:spPr>
        <p:txBody>
          <a:bodyPr wrap="square">
            <a:spAutoFit/>
          </a:bodyPr>
          <a:p>
            <a:pPr algn="ctr">
              <a:defRPr lang="ja-JP" altLang="en-US"/>
            </a:pPr>
            <a:r>
              <a:rPr lang="ja-JP" altLang="en-US" sz="1050">
                <a:latin typeface="Meiryo UI"/>
                <a:ea typeface="Meiryo UI"/>
              </a:rPr>
              <a:t>事業説明と地域の状況把握等</a:t>
            </a:r>
            <a:endParaRPr lang="ja-JP" altLang="en-US" sz="1100">
              <a:latin typeface="Meiryo UI"/>
              <a:ea typeface="Meiryo UI"/>
            </a:endParaRPr>
          </a:p>
        </p:txBody>
      </p:sp>
      <p:sp>
        <p:nvSpPr>
          <p:cNvPr id="1113" name="テキスト 87"/>
          <p:cNvSpPr txBox="1"/>
          <p:nvPr/>
        </p:nvSpPr>
        <p:spPr>
          <a:xfrm>
            <a:off x="2577000" y="1845000"/>
            <a:ext cx="2142153" cy="253023"/>
          </a:xfrm>
          <a:prstGeom prst="rect">
            <a:avLst/>
          </a:prstGeom>
          <a:noFill/>
          <a:ln>
            <a:noFill/>
          </a:ln>
        </p:spPr>
        <p:txBody>
          <a:bodyPr wrap="square">
            <a:spAutoFit/>
          </a:bodyPr>
          <a:p>
            <a:pPr algn="l">
              <a:defRPr lang="ja-JP" altLang="en-US"/>
            </a:pPr>
            <a:r>
              <a:rPr lang="ja-JP" altLang="en-US" sz="1050">
                <a:latin typeface="Meiryo UI"/>
                <a:ea typeface="Meiryo UI"/>
              </a:rPr>
              <a:t>同意取得者</a:t>
            </a:r>
            <a:r>
              <a:rPr lang="ja-JP" altLang="en-US" sz="1050" baseline="30000">
                <a:latin typeface="Meiryo UI"/>
                <a:ea typeface="Meiryo UI"/>
              </a:rPr>
              <a:t>※</a:t>
            </a:r>
            <a:r>
              <a:rPr lang="ja-JP" altLang="en-US" sz="1050">
                <a:latin typeface="Meiryo UI"/>
                <a:ea typeface="Meiryo UI"/>
              </a:rPr>
              <a:t>の状況を情報提供</a:t>
            </a:r>
            <a:endParaRPr lang="ja-JP" altLang="en-US" sz="1050">
              <a:latin typeface="Meiryo UI"/>
              <a:ea typeface="Meiryo UI"/>
            </a:endParaRPr>
          </a:p>
        </p:txBody>
      </p:sp>
      <p:sp>
        <p:nvSpPr>
          <p:cNvPr id="1114" name="テキスト 45"/>
          <p:cNvSpPr txBox="1"/>
          <p:nvPr/>
        </p:nvSpPr>
        <p:spPr>
          <a:xfrm>
            <a:off x="5155212" y="1525545"/>
            <a:ext cx="1598591" cy="583883"/>
          </a:xfrm>
          <a:prstGeom prst="rect">
            <a:avLst/>
          </a:prstGeom>
        </p:spPr>
        <p:txBody>
          <a:bodyPr wrap="square">
            <a:spAutoFit/>
          </a:bodyPr>
          <a:p>
            <a:pPr>
              <a:defRPr lang="ja-JP" altLang="en-US"/>
            </a:pPr>
            <a:r>
              <a:rPr lang="ja-JP" altLang="en-US" sz="1600">
                <a:latin typeface="Meiryo UI"/>
                <a:ea typeface="Meiryo UI"/>
              </a:rPr>
              <a:t>モデル市町村</a:t>
            </a:r>
            <a:endParaRPr lang="ja-JP" altLang="en-US" sz="1800">
              <a:latin typeface="Meiryo UI"/>
              <a:ea typeface="Meiryo UI"/>
            </a:endParaRPr>
          </a:p>
          <a:p>
            <a:pPr>
              <a:defRPr lang="ja-JP" altLang="en-US"/>
            </a:pPr>
            <a:r>
              <a:rPr lang="ja-JP" altLang="en-US" sz="1600">
                <a:latin typeface="Meiryo UI"/>
                <a:ea typeface="Meiryo UI"/>
              </a:rPr>
              <a:t>（保険者）</a:t>
            </a:r>
            <a:endParaRPr lang="ja-JP" altLang="en-US" sz="1600">
              <a:latin typeface="Meiryo UI"/>
              <a:ea typeface="Meiryo UI"/>
            </a:endParaRPr>
          </a:p>
        </p:txBody>
      </p:sp>
      <p:sp>
        <p:nvSpPr>
          <p:cNvPr id="1115" name="図形 42"/>
          <p:cNvSpPr/>
          <p:nvPr/>
        </p:nvSpPr>
        <p:spPr>
          <a:xfrm>
            <a:off x="6801547" y="1413336"/>
            <a:ext cx="2229059" cy="1234915"/>
          </a:xfrm>
          <a:prstGeom prst="wedgeRectCallout">
            <a:avLst>
              <a:gd name="adj1" fmla="val -57365"/>
              <a:gd name="adj2" fmla="val 360"/>
            </a:avLst>
          </a:prstGeom>
          <a:solidFill>
            <a:srgbClr val="D4F3B5"/>
          </a:solidFill>
          <a:ln w="12700" cap="flat" cmpd="sng" algn="ctr">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16" name="テキスト 33"/>
          <p:cNvSpPr txBox="1"/>
          <p:nvPr/>
        </p:nvSpPr>
        <p:spPr>
          <a:xfrm>
            <a:off x="6801361" y="1413002"/>
            <a:ext cx="2327549" cy="1361018"/>
          </a:xfrm>
          <a:prstGeom prst="rect">
            <a:avLst/>
          </a:prstGeom>
          <a:noFill/>
        </p:spPr>
        <p:txBody>
          <a:bodyPr wrap="square">
            <a:spAutoFit/>
          </a:bodyPr>
          <a:p>
            <a:pPr>
              <a:defRPr lang="ja-JP" altLang="en-US"/>
            </a:pPr>
            <a:r>
              <a:rPr lang="ja-JP" altLang="en-US" sz="1050" b="1">
                <a:latin typeface="Meiryo UI"/>
                <a:ea typeface="Meiryo UI"/>
              </a:rPr>
              <a:t>　住民への啓発</a:t>
            </a:r>
            <a:endParaRPr lang="ja-JP" altLang="en-US" sz="1050" b="1">
              <a:latin typeface="Meiryo UI"/>
              <a:ea typeface="Meiryo UI"/>
            </a:endParaRPr>
          </a:p>
          <a:p>
            <a:pPr>
              <a:defRPr lang="ja-JP" altLang="en-US"/>
            </a:pPr>
            <a:r>
              <a:rPr lang="ja-JP" altLang="en-US" sz="900">
                <a:latin typeface="Meiryo UI"/>
                <a:ea typeface="Meiryo UI"/>
              </a:rPr>
              <a:t>　〇</a:t>
            </a:r>
            <a:r>
              <a:rPr lang="ja-JP" altLang="en-US" sz="900">
                <a:latin typeface="Meiryo UI"/>
                <a:ea typeface="Meiryo UI"/>
              </a:rPr>
              <a:t>お薬手帳、</a:t>
            </a:r>
            <a:r>
              <a:rPr lang="ja-JP" altLang="en-US" sz="900">
                <a:latin typeface="Meiryo UI"/>
                <a:ea typeface="Meiryo UI"/>
              </a:rPr>
              <a:t>かかりつけ薬剤師・薬局</a:t>
            </a:r>
            <a:endParaRPr lang="ja-JP" altLang="en-US" sz="900">
              <a:latin typeface="Meiryo UI"/>
              <a:ea typeface="Meiryo UI"/>
            </a:endParaRPr>
          </a:p>
          <a:p>
            <a:pPr>
              <a:defRPr lang="ja-JP" altLang="en-US"/>
            </a:pPr>
            <a:r>
              <a:rPr lang="ja-JP" altLang="en-US" sz="900">
                <a:latin typeface="Meiryo UI"/>
                <a:ea typeface="Meiryo UI"/>
              </a:rPr>
              <a:t>　〇</a:t>
            </a:r>
            <a:r>
              <a:rPr lang="ja-JP" altLang="en-US" sz="900">
                <a:latin typeface="Meiryo UI"/>
                <a:ea typeface="Meiryo UI"/>
              </a:rPr>
              <a:t>高知あんしんネット等EHRの活用</a:t>
            </a:r>
            <a:endParaRPr lang="ja-JP" altLang="en-US" sz="900">
              <a:latin typeface="Meiryo UI"/>
              <a:ea typeface="Meiryo UI"/>
            </a:endParaRPr>
          </a:p>
          <a:p>
            <a:pPr>
              <a:defRPr lang="ja-JP" altLang="en-US"/>
            </a:pPr>
            <a:r>
              <a:rPr lang="ja-JP" altLang="en-US" sz="900">
                <a:latin typeface="Meiryo UI"/>
                <a:ea typeface="Meiryo UI"/>
              </a:rPr>
              <a:t>　〇広報</a:t>
            </a:r>
            <a:endParaRPr lang="ja-JP" altLang="en-US" sz="900">
              <a:latin typeface="Meiryo UI"/>
              <a:ea typeface="Meiryo UI"/>
            </a:endParaRPr>
          </a:p>
          <a:p>
            <a:pPr>
              <a:defRPr lang="ja-JP" altLang="en-US"/>
            </a:pP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・市町村広報誌での広報</a:t>
            </a:r>
            <a:endParaRPr lang="ja-JP" altLang="en-US" sz="900">
              <a:latin typeface="Meiryo UI"/>
              <a:ea typeface="Meiryo UI"/>
            </a:endParaRPr>
          </a:p>
          <a:p>
            <a:pPr>
              <a:defRPr lang="ja-JP" altLang="en-US"/>
            </a:pPr>
            <a:r>
              <a:rPr lang="ja-JP" altLang="en-US" sz="900">
                <a:latin typeface="Meiryo UI"/>
                <a:ea typeface="Meiryo UI"/>
              </a:rPr>
              <a:t>　　・庁舎や健康イベント等での啓発資材</a:t>
            </a:r>
            <a:endParaRPr lang="ja-JP" altLang="en-US" sz="900">
              <a:latin typeface="Meiryo UI"/>
              <a:ea typeface="Meiryo UI"/>
            </a:endParaRPr>
          </a:p>
          <a:p>
            <a:pPr>
              <a:defRPr lang="ja-JP" altLang="en-US"/>
            </a:pP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の</a:t>
            </a:r>
            <a:r>
              <a:rPr lang="ja-JP" altLang="en-US" sz="900">
                <a:latin typeface="Meiryo UI"/>
                <a:ea typeface="Meiryo UI"/>
              </a:rPr>
              <a:t>掲示や配布</a:t>
            </a:r>
            <a:endParaRPr lang="ja-JP" altLang="en-US" sz="900">
              <a:latin typeface="Meiryo UI"/>
              <a:ea typeface="Meiryo UI"/>
            </a:endParaRPr>
          </a:p>
          <a:p>
            <a:pPr>
              <a:defRPr lang="ja-JP" altLang="en-US"/>
            </a:pP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・被保険者への</a:t>
            </a:r>
            <a:r>
              <a:rPr lang="ja-JP" altLang="en-US" sz="900">
                <a:latin typeface="Meiryo UI"/>
                <a:ea typeface="Meiryo UI"/>
              </a:rPr>
              <a:t>啓発資材の配布</a:t>
            </a:r>
            <a:endParaRPr lang="ja-JP" altLang="en-US" sz="900">
              <a:latin typeface="Meiryo UI"/>
              <a:ea typeface="Meiryo UI"/>
            </a:endParaRPr>
          </a:p>
          <a:p>
            <a:pPr>
              <a:defRPr lang="ja-JP" altLang="en-US"/>
            </a:pPr>
            <a:r>
              <a:rPr lang="ja-JP" altLang="en-US" sz="900">
                <a:latin typeface="Meiryo UI"/>
                <a:ea typeface="Meiryo UI"/>
              </a:rPr>
              <a:t>　　　　</a:t>
            </a:r>
            <a:endParaRPr lang="ja-JP" altLang="en-US" sz="1100">
              <a:latin typeface="Meiryo UI"/>
              <a:ea typeface="Meiryo UI"/>
            </a:endParaRPr>
          </a:p>
        </p:txBody>
      </p:sp>
      <p:sp>
        <p:nvSpPr>
          <p:cNvPr id="1117" name="直線 38"/>
          <p:cNvSpPr/>
          <p:nvPr/>
        </p:nvSpPr>
        <p:spPr>
          <a:xfrm>
            <a:off x="2080646" y="1722255"/>
            <a:ext cx="2929640" cy="0"/>
          </a:xfrm>
          <a:prstGeom prst="line">
            <a:avLst/>
          </a:prstGeom>
          <a:ln w="952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118" name="図形 72"/>
          <p:cNvSpPr/>
          <p:nvPr/>
        </p:nvSpPr>
        <p:spPr>
          <a:xfrm>
            <a:off x="8009057" y="2764191"/>
            <a:ext cx="1666154" cy="302880"/>
          </a:xfrm>
          <a:prstGeom prst="roundRect">
            <a:avLst/>
          </a:prstGeom>
          <a:solidFill>
            <a:srgbClr val="92D050"/>
          </a:solidFill>
          <a:ln w="38100" cap="flat" cmpd="sng" algn="ctr">
            <a:solidFill>
              <a:schemeClr val="accent6">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800">
              <a:solidFill>
                <a:schemeClr val="tx1"/>
              </a:solidFill>
            </a:endParaRPr>
          </a:p>
        </p:txBody>
      </p:sp>
      <p:grpSp>
        <p:nvGrpSpPr>
          <p:cNvPr id="1119" name="グループ 83"/>
          <p:cNvGrpSpPr/>
          <p:nvPr/>
        </p:nvGrpSpPr>
        <p:grpSpPr>
          <a:xfrm>
            <a:off x="1497835" y="1524913"/>
            <a:ext cx="791164" cy="630605"/>
            <a:chOff x="-1961077" y="1582326"/>
            <a:chExt cx="791164" cy="630605"/>
          </a:xfrm>
        </p:grpSpPr>
        <p:grpSp>
          <p:nvGrpSpPr>
            <p:cNvPr id="1120" name="グループ 78"/>
            <p:cNvGrpSpPr/>
            <p:nvPr/>
          </p:nvGrpSpPr>
          <p:grpSpPr>
            <a:xfrm>
              <a:off x="-1959000" y="1582326"/>
              <a:ext cx="789087" cy="630605"/>
              <a:chOff x="-1120238" y="5914986"/>
              <a:chExt cx="721517" cy="477159"/>
            </a:xfrm>
          </p:grpSpPr>
          <p:pic>
            <p:nvPicPr>
              <p:cNvPr id="1121" name="オブジェクト 144" descr="国税局のイラスト"/>
              <p:cNvPicPr>
                <a:picLocks noChangeAspect="1"/>
              </p:cNvPicPr>
              <p:nvPr/>
            </p:nvPicPr>
            <p:blipFill>
              <a:blip r:embed="rId1"/>
              <a:stretch>
                <a:fillRect/>
              </a:stretch>
            </p:blipFill>
            <p:spPr>
              <a:xfrm>
                <a:off x="-959835" y="5992232"/>
                <a:ext cx="399913" cy="399913"/>
              </a:xfrm>
              <a:prstGeom prst="rect">
                <a:avLst/>
              </a:prstGeom>
              <a:noFill/>
              <a:ln>
                <a:miter/>
              </a:ln>
            </p:spPr>
          </p:pic>
          <p:sp>
            <p:nvSpPr>
              <p:cNvPr id="1122" name="四角形 145"/>
              <p:cNvSpPr/>
              <p:nvPr/>
            </p:nvSpPr>
            <p:spPr>
              <a:xfrm>
                <a:off x="-937968" y="6032310"/>
                <a:ext cx="326935" cy="70879"/>
              </a:xfrm>
              <a:prstGeom prst="rect">
                <a:avLst/>
              </a:prstGeom>
              <a:solidFill>
                <a:schemeClr val="bg2">
                  <a:lumMod val="9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800">
                  <a:solidFill>
                    <a:schemeClr val="bg2">
                      <a:lumMod val="10000"/>
                    </a:schemeClr>
                  </a:solidFill>
                  <a:latin typeface="Meiryo UI"/>
                  <a:ea typeface="Meiryo UI"/>
                </a:endParaRPr>
              </a:p>
            </p:txBody>
          </p:sp>
          <p:sp>
            <p:nvSpPr>
              <p:cNvPr id="1123" name="楕円 141"/>
              <p:cNvSpPr/>
              <p:nvPr/>
            </p:nvSpPr>
            <p:spPr>
              <a:xfrm>
                <a:off x="-1120238" y="5914986"/>
                <a:ext cx="721517" cy="278927"/>
              </a:xfrm>
              <a:prstGeom prst="ellipse">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800">
                    <a:solidFill>
                      <a:schemeClr val="tx1"/>
                    </a:solidFill>
                    <a:latin typeface="メイリオ"/>
                    <a:ea typeface="メイリオ"/>
                  </a:rPr>
                  <a:t>県庁</a:t>
                </a:r>
                <a:endParaRPr lang="ja-JP" altLang="en-US" sz="800">
                  <a:solidFill>
                    <a:schemeClr val="tx1"/>
                  </a:solidFill>
                  <a:latin typeface="メイリオ"/>
                  <a:ea typeface="メイリオ"/>
                </a:endParaRPr>
              </a:p>
            </p:txBody>
          </p:sp>
        </p:grpSp>
        <p:pic>
          <p:nvPicPr>
            <p:cNvPr id="1124" name="オブジェクト 82"/>
            <p:cNvPicPr>
              <a:picLocks noChangeAspect="1"/>
            </p:cNvPicPr>
            <p:nvPr/>
          </p:nvPicPr>
          <p:blipFill>
            <a:blip r:embed="rId2"/>
            <a:stretch>
              <a:fillRect/>
            </a:stretch>
          </p:blipFill>
          <p:spPr>
            <a:xfrm>
              <a:off x="-1961077" y="1719906"/>
              <a:ext cx="464855" cy="467895"/>
            </a:xfrm>
            <a:prstGeom prst="rect">
              <a:avLst/>
            </a:prstGeom>
            <a:noFill/>
            <a:ln>
              <a:miter/>
            </a:ln>
          </p:spPr>
        </p:pic>
      </p:grpSp>
      <p:sp>
        <p:nvSpPr>
          <p:cNvPr id="1125" name="テキスト 100"/>
          <p:cNvSpPr txBox="1"/>
          <p:nvPr/>
        </p:nvSpPr>
        <p:spPr>
          <a:xfrm flipH="1">
            <a:off x="960361" y="1629000"/>
            <a:ext cx="680640" cy="306884"/>
          </a:xfrm>
          <a:prstGeom prst="rect">
            <a:avLst/>
          </a:prstGeom>
        </p:spPr>
        <p:txBody>
          <a:bodyPr wrap="square">
            <a:spAutoFit/>
          </a:bodyPr>
          <a:p>
            <a:pPr>
              <a:defRPr lang="ja-JP" altLang="en-US"/>
            </a:pPr>
            <a:r>
              <a:rPr lang="ja-JP" altLang="en-US" sz="1400">
                <a:solidFill>
                  <a:schemeClr val="tx2">
                    <a:lumMod val="50000"/>
                  </a:schemeClr>
                </a:solidFill>
                <a:latin typeface="Meiryo UI"/>
                <a:ea typeface="Meiryo UI"/>
              </a:rPr>
              <a:t>県</a:t>
            </a:r>
            <a:endParaRPr lang="ja-JP" altLang="en-US"/>
          </a:p>
        </p:txBody>
      </p:sp>
      <p:sp>
        <p:nvSpPr>
          <p:cNvPr id="1126" name="テキスト 99"/>
          <p:cNvSpPr txBox="1"/>
          <p:nvPr/>
        </p:nvSpPr>
        <p:spPr>
          <a:xfrm>
            <a:off x="2383441" y="2031553"/>
            <a:ext cx="2801458" cy="337661"/>
          </a:xfrm>
          <a:prstGeom prst="rect">
            <a:avLst/>
          </a:prstGeom>
        </p:spPr>
        <p:txBody>
          <a:bodyPr wrap="square">
            <a:spAutoFit/>
          </a:bodyPr>
          <a:p>
            <a:pPr>
              <a:defRPr lang="ja-JP" altLang="en-US"/>
            </a:pPr>
            <a:r>
              <a:rPr lang="ja-JP" altLang="en-US" sz="800">
                <a:latin typeface="Meiryo UI"/>
                <a:ea typeface="Meiryo UI"/>
              </a:rPr>
              <a:t>※ </a:t>
            </a:r>
            <a:r>
              <a:rPr lang="ja-JP" altLang="en-US" sz="800">
                <a:latin typeface="Meiryo UI"/>
                <a:ea typeface="Meiryo UI"/>
              </a:rPr>
              <a:t>服薬サポーターが電話勧奨した際の聞き取り内容</a:t>
            </a:r>
            <a:r>
              <a:rPr lang="ja-JP" altLang="en-US" sz="800">
                <a:latin typeface="Meiryo UI"/>
                <a:ea typeface="Meiryo UI"/>
              </a:rPr>
              <a:t>に</a:t>
            </a:r>
            <a:endParaRPr lang="ja-JP" altLang="en-US" sz="800">
              <a:latin typeface="Meiryo UI"/>
              <a:ea typeface="Meiryo UI"/>
            </a:endParaRPr>
          </a:p>
          <a:p>
            <a:pPr>
              <a:defRPr lang="ja-JP" altLang="en-US"/>
            </a:pPr>
            <a:r>
              <a:rPr lang="ja-JP" altLang="en-US" sz="800">
                <a:latin typeface="Meiryo UI"/>
                <a:ea typeface="Meiryo UI"/>
              </a:rPr>
              <a:t>　　</a:t>
            </a:r>
            <a:r>
              <a:rPr lang="ja-JP" altLang="en-US" sz="800">
                <a:latin typeface="Meiryo UI"/>
                <a:ea typeface="Meiryo UI"/>
              </a:rPr>
              <a:t>ついて、</a:t>
            </a:r>
            <a:r>
              <a:rPr lang="ja-JP" altLang="en-US" sz="800">
                <a:latin typeface="Meiryo UI"/>
                <a:ea typeface="Meiryo UI"/>
              </a:rPr>
              <a:t>市町村への</a:t>
            </a:r>
            <a:r>
              <a:rPr lang="ja-JP" altLang="en-US" sz="800">
                <a:latin typeface="Meiryo UI"/>
                <a:ea typeface="Meiryo UI"/>
              </a:rPr>
              <a:t>フィー</a:t>
            </a:r>
            <a:r>
              <a:rPr lang="ja-JP" altLang="en-US" sz="800">
                <a:latin typeface="Meiryo UI"/>
                <a:ea typeface="Meiryo UI"/>
              </a:rPr>
              <a:t>ドバックの</a:t>
            </a:r>
            <a:r>
              <a:rPr lang="ja-JP" altLang="en-US" sz="800">
                <a:latin typeface="Meiryo UI"/>
                <a:ea typeface="Meiryo UI"/>
              </a:rPr>
              <a:t>同意を得ている者</a:t>
            </a:r>
            <a:endParaRPr lang="ja-JP" altLang="en-US" sz="900">
              <a:latin typeface="Meiryo UI"/>
              <a:ea typeface="Meiryo UI"/>
            </a:endParaRPr>
          </a:p>
        </p:txBody>
      </p:sp>
      <p:sp>
        <p:nvSpPr>
          <p:cNvPr id="1127" name="直線 53"/>
          <p:cNvSpPr/>
          <p:nvPr/>
        </p:nvSpPr>
        <p:spPr>
          <a:xfrm>
            <a:off x="2084853" y="1864217"/>
            <a:ext cx="2929640" cy="0"/>
          </a:xfrm>
          <a:prstGeom prst="line">
            <a:avLst/>
          </a:prstGeom>
          <a:ln w="952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128" name="テキスト 49"/>
          <p:cNvSpPr txBox="1"/>
          <p:nvPr/>
        </p:nvSpPr>
        <p:spPr>
          <a:xfrm>
            <a:off x="932" y="3933000"/>
            <a:ext cx="2364077" cy="2084293"/>
          </a:xfrm>
          <a:prstGeom prst="rect">
            <a:avLst/>
          </a:prstGeom>
          <a:noFill/>
        </p:spPr>
        <p:txBody>
          <a:bodyPr wrap="square">
            <a:spAutoFit/>
          </a:bodyPr>
          <a:p>
            <a:pPr>
              <a:spcBef>
                <a:spcPts val="0"/>
              </a:spcBef>
              <a:spcAft>
                <a:spcPts val="0"/>
              </a:spcAft>
              <a:defRPr lang="ja-JP" altLang="en-US"/>
            </a:pPr>
            <a:r>
              <a:rPr lang="ja-JP" altLang="en-US" sz="1050">
                <a:latin typeface="Meiryo UI"/>
                <a:ea typeface="Meiryo UI"/>
              </a:rPr>
              <a:t>・地域の薬剤師</a:t>
            </a:r>
            <a:r>
              <a:rPr lang="ja-JP" altLang="en-US" sz="1050">
                <a:latin typeface="Meiryo UI"/>
                <a:ea typeface="Meiryo UI"/>
              </a:rPr>
              <a:t>（薬剤師会</a:t>
            </a:r>
            <a:r>
              <a:rPr lang="ja-JP" altLang="en-US" sz="1050">
                <a:latin typeface="Meiryo UI"/>
                <a:ea typeface="Meiryo UI"/>
              </a:rPr>
              <a:t>支部）</a:t>
            </a:r>
            <a:endParaRPr lang="ja-JP" altLang="en-US" sz="1050">
              <a:latin typeface="Meiryo UI"/>
              <a:ea typeface="Meiryo UI"/>
            </a:endParaRPr>
          </a:p>
          <a:p>
            <a:pPr>
              <a:defRPr lang="ja-JP" altLang="en-US"/>
            </a:pPr>
            <a:r>
              <a:rPr lang="ja-JP" altLang="en-US" sz="1050">
                <a:latin typeface="Meiryo UI"/>
                <a:ea typeface="Meiryo UI"/>
              </a:rPr>
              <a:t>　</a:t>
            </a:r>
            <a:r>
              <a:rPr lang="ja-JP" altLang="en-US" sz="1050">
                <a:latin typeface="Meiryo UI"/>
                <a:ea typeface="Meiryo UI"/>
              </a:rPr>
              <a:t>と</a:t>
            </a:r>
            <a:r>
              <a:rPr lang="ja-JP" altLang="en-US" sz="1050">
                <a:latin typeface="Meiryo UI"/>
                <a:ea typeface="Meiryo UI"/>
              </a:rPr>
              <a:t>市町村</a:t>
            </a:r>
            <a:r>
              <a:rPr lang="ja-JP" altLang="en-US" sz="1050">
                <a:latin typeface="Meiryo UI"/>
                <a:ea typeface="Meiryo UI"/>
              </a:rPr>
              <a:t>の</a:t>
            </a:r>
            <a:r>
              <a:rPr lang="ja-JP" altLang="en-US" sz="1050">
                <a:latin typeface="Meiryo UI"/>
                <a:ea typeface="Meiryo UI"/>
              </a:rPr>
              <a:t>連絡調整</a:t>
            </a:r>
            <a:endParaRPr lang="ja-JP" altLang="en-US" sz="700">
              <a:latin typeface="Meiryo UI"/>
              <a:ea typeface="Meiryo UI"/>
            </a:endParaRPr>
          </a:p>
          <a:p>
            <a:pPr>
              <a:defRPr lang="ja-JP" altLang="en-US"/>
            </a:pPr>
            <a:endParaRPr lang="ja-JP" altLang="en-US" sz="700">
              <a:latin typeface="Meiryo UI"/>
              <a:ea typeface="Meiryo UI"/>
            </a:endParaRPr>
          </a:p>
          <a:p>
            <a:pPr>
              <a:defRPr lang="ja-JP" altLang="en-US"/>
            </a:pPr>
            <a:r>
              <a:rPr lang="ja-JP" altLang="en-US" sz="1050">
                <a:latin typeface="Meiryo UI"/>
                <a:ea typeface="Meiryo UI"/>
              </a:rPr>
              <a:t>・</a:t>
            </a:r>
            <a:r>
              <a:rPr lang="ja-JP" altLang="en-US" sz="1050">
                <a:latin typeface="Meiryo UI"/>
                <a:ea typeface="Meiryo UI"/>
              </a:rPr>
              <a:t>住民</a:t>
            </a:r>
            <a:r>
              <a:rPr lang="ja-JP" altLang="en-US" sz="1050">
                <a:latin typeface="Meiryo UI"/>
                <a:ea typeface="Meiryo UI"/>
              </a:rPr>
              <a:t>や</a:t>
            </a:r>
            <a:r>
              <a:rPr lang="ja-JP" altLang="en-US" sz="1050">
                <a:latin typeface="Meiryo UI"/>
                <a:ea typeface="Meiryo UI"/>
              </a:rPr>
              <a:t>市町村職員対象の</a:t>
            </a:r>
            <a:endParaRPr lang="ja-JP" altLang="en-US" sz="1050">
              <a:latin typeface="Meiryo UI"/>
              <a:ea typeface="Meiryo UI"/>
            </a:endParaRPr>
          </a:p>
          <a:p>
            <a:pPr>
              <a:defRPr lang="ja-JP" altLang="en-US"/>
            </a:pPr>
            <a:r>
              <a:rPr lang="ja-JP" altLang="en-US" sz="1050">
                <a:latin typeface="Meiryo UI"/>
                <a:ea typeface="Meiryo UI"/>
              </a:rPr>
              <a:t>　</a:t>
            </a:r>
            <a:r>
              <a:rPr lang="ja-JP" altLang="en-US" sz="1050">
                <a:latin typeface="Meiryo UI"/>
                <a:ea typeface="Meiryo UI"/>
              </a:rPr>
              <a:t>服薬適正化に関する勉強会への</a:t>
            </a:r>
            <a:endParaRPr lang="ja-JP" altLang="en-US" sz="1050">
              <a:latin typeface="Meiryo UI"/>
              <a:ea typeface="Meiryo UI"/>
            </a:endParaRPr>
          </a:p>
          <a:p>
            <a:pPr>
              <a:defRPr lang="ja-JP" altLang="en-US"/>
            </a:pPr>
            <a:r>
              <a:rPr lang="ja-JP" altLang="en-US" sz="1050">
                <a:latin typeface="Meiryo UI"/>
                <a:ea typeface="Meiryo UI"/>
              </a:rPr>
              <a:t>　</a:t>
            </a:r>
            <a:r>
              <a:rPr lang="ja-JP" altLang="en-US" sz="1050">
                <a:latin typeface="Meiryo UI"/>
                <a:ea typeface="Meiryo UI"/>
              </a:rPr>
              <a:t>講師の</a:t>
            </a:r>
            <a:r>
              <a:rPr lang="ja-JP" altLang="en-US" sz="1050">
                <a:latin typeface="Meiryo UI"/>
                <a:ea typeface="Meiryo UI"/>
              </a:rPr>
              <a:t>派遣</a:t>
            </a:r>
            <a:r>
              <a:rPr lang="ja-JP" altLang="en-US" sz="700">
                <a:latin typeface="Meiryo UI"/>
                <a:ea typeface="Meiryo UI"/>
              </a:rPr>
              <a:t>（お薬勉強会・健康ゲーム等）</a:t>
            </a:r>
            <a:endParaRPr lang="ja-JP" altLang="en-US" sz="1050">
              <a:latin typeface="Meiryo UI"/>
              <a:ea typeface="Meiryo UI"/>
            </a:endParaRPr>
          </a:p>
          <a:p>
            <a:pPr>
              <a:defRPr lang="ja-JP" altLang="en-US"/>
            </a:pPr>
            <a:endParaRPr lang="ja-JP" altLang="en-US" sz="700">
              <a:latin typeface="Meiryo UI"/>
              <a:ea typeface="Meiryo UI"/>
            </a:endParaRPr>
          </a:p>
          <a:p>
            <a:pPr>
              <a:defRPr lang="ja-JP" altLang="en-US"/>
            </a:pPr>
            <a:r>
              <a:rPr lang="ja-JP" altLang="en-US" sz="1050">
                <a:latin typeface="Meiryo UI"/>
                <a:ea typeface="Meiryo UI"/>
              </a:rPr>
              <a:t>・啓発資材の作成・市町村への</a:t>
            </a:r>
            <a:r>
              <a:rPr lang="ja-JP" altLang="en-US" sz="1050">
                <a:latin typeface="Meiryo UI"/>
                <a:ea typeface="Meiryo UI"/>
              </a:rPr>
              <a:t>提供</a:t>
            </a:r>
            <a:endParaRPr lang="ja-JP" altLang="en-US" sz="1050">
              <a:latin typeface="Meiryo UI"/>
              <a:ea typeface="Meiryo UI"/>
            </a:endParaRPr>
          </a:p>
          <a:p>
            <a:pPr>
              <a:defRPr lang="ja-JP" altLang="en-US"/>
            </a:pPr>
            <a:endParaRPr lang="ja-JP" altLang="en-US" sz="700">
              <a:latin typeface="Meiryo UI"/>
              <a:ea typeface="Meiryo UI"/>
            </a:endParaRPr>
          </a:p>
          <a:p>
            <a:pPr>
              <a:defRPr lang="ja-JP" altLang="en-US"/>
            </a:pPr>
            <a:r>
              <a:rPr lang="ja-JP" altLang="en-US" sz="1050">
                <a:latin typeface="Meiryo UI"/>
                <a:ea typeface="Meiryo UI"/>
              </a:rPr>
              <a:t>・事業実績のとりまとめ</a:t>
            </a:r>
            <a:endParaRPr lang="ja-JP" altLang="en-US" sz="1050">
              <a:latin typeface="Meiryo UI"/>
              <a:ea typeface="Meiryo UI"/>
            </a:endParaRPr>
          </a:p>
          <a:p>
            <a:pPr>
              <a:defRPr lang="ja-JP" altLang="en-US"/>
            </a:pPr>
            <a:endParaRPr lang="ja-JP" altLang="en-US" sz="700">
              <a:latin typeface="Meiryo UI"/>
              <a:ea typeface="Meiryo UI"/>
            </a:endParaRPr>
          </a:p>
          <a:p>
            <a:pPr>
              <a:defRPr lang="ja-JP" altLang="en-US"/>
            </a:pPr>
            <a:r>
              <a:rPr lang="ja-JP" altLang="en-US" sz="1050">
                <a:latin typeface="Meiryo UI"/>
                <a:ea typeface="Meiryo UI"/>
              </a:rPr>
              <a:t>・保険者への事業実績フィードバック</a:t>
            </a:r>
            <a:endParaRPr lang="ja-JP" altLang="en-US" sz="1050">
              <a:latin typeface="Meiryo UI"/>
              <a:ea typeface="Meiryo UI"/>
            </a:endParaRPr>
          </a:p>
          <a:p>
            <a:pPr>
              <a:defRPr lang="ja-JP" altLang="en-US"/>
            </a:pPr>
            <a:endParaRPr lang="ja-JP" altLang="en-US" sz="700">
              <a:latin typeface="Meiryo UI"/>
              <a:ea typeface="Meiryo UI"/>
            </a:endParaRPr>
          </a:p>
          <a:p>
            <a:pPr>
              <a:defRPr lang="ja-JP" altLang="en-US"/>
            </a:pPr>
            <a:r>
              <a:rPr lang="ja-JP" altLang="en-US" sz="1050">
                <a:latin typeface="Meiryo UI"/>
                <a:ea typeface="Meiryo UI"/>
              </a:rPr>
              <a:t>・</a:t>
            </a:r>
            <a:r>
              <a:rPr lang="ja-JP" altLang="en-US" sz="1050">
                <a:latin typeface="Meiryo UI"/>
                <a:ea typeface="Meiryo UI"/>
              </a:rPr>
              <a:t>報告会の実施　　　　等</a:t>
            </a:r>
            <a:endParaRPr lang="ja-JP" altLang="en-US" sz="1100">
              <a:latin typeface="Meiryo UI"/>
              <a:ea typeface="Meiryo UI"/>
            </a:endParaRPr>
          </a:p>
        </p:txBody>
      </p:sp>
      <p:sp>
        <p:nvSpPr>
          <p:cNvPr id="1129" name="四角形 87"/>
          <p:cNvSpPr/>
          <p:nvPr/>
        </p:nvSpPr>
        <p:spPr>
          <a:xfrm>
            <a:off x="57699" y="3005439"/>
            <a:ext cx="2161641" cy="3462899"/>
          </a:xfrm>
          <a:prstGeom prst="rect">
            <a:avLst/>
          </a:prstGeom>
          <a:noFill/>
          <a:ln w="19050" cap="flat" cmpd="sng" algn="ctr">
            <a:solidFill>
              <a:schemeClr val="accent6">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solidFill>
                <a:schemeClr val="tx2">
                  <a:lumMod val="50000"/>
                </a:schemeClr>
              </a:solidFill>
              <a:latin typeface="Meiryo UI"/>
              <a:ea typeface="Meiryo UI"/>
            </a:endParaRPr>
          </a:p>
        </p:txBody>
      </p:sp>
      <p:sp>
        <p:nvSpPr>
          <p:cNvPr id="1130" name="テキスト 86"/>
          <p:cNvSpPr txBox="1"/>
          <p:nvPr/>
        </p:nvSpPr>
        <p:spPr>
          <a:xfrm>
            <a:off x="2560483" y="6313875"/>
            <a:ext cx="3917813" cy="414605"/>
          </a:xfrm>
          <a:prstGeom prst="rect">
            <a:avLst/>
          </a:prstGeom>
        </p:spPr>
        <p:txBody>
          <a:bodyPr wrap="square">
            <a:spAutoFit/>
          </a:bodyPr>
          <a:p>
            <a:pPr algn="l">
              <a:defRPr lang="ja-JP" altLang="en-US"/>
            </a:pPr>
            <a:r>
              <a:rPr lang="ja-JP" altLang="en-US" sz="1100" b="1">
                <a:latin typeface="Meiryo UI"/>
                <a:ea typeface="Meiryo UI"/>
              </a:rPr>
              <a:t>（４）検証・・・</a:t>
            </a:r>
            <a:r>
              <a:rPr lang="ja-JP" altLang="en-US" sz="1100" b="1">
                <a:latin typeface="Meiryo UI"/>
                <a:ea typeface="Meiryo UI"/>
              </a:rPr>
              <a:t>保険者とともに</a:t>
            </a:r>
            <a:r>
              <a:rPr lang="ja-JP" altLang="en-US" sz="1100" b="1">
                <a:latin typeface="Meiryo UI"/>
                <a:ea typeface="Meiryo UI"/>
              </a:rPr>
              <a:t>介入後の服薬状況を検証</a:t>
            </a:r>
            <a:endParaRPr lang="ja-JP" altLang="en-US" sz="1050" b="1">
              <a:latin typeface="Meiryo UI"/>
              <a:ea typeface="Meiryo UI"/>
            </a:endParaRPr>
          </a:p>
          <a:p>
            <a:pPr algn="l">
              <a:defRPr lang="ja-JP" altLang="en-US"/>
            </a:pPr>
            <a:r>
              <a:rPr lang="ja-JP" altLang="en-US" sz="1000" b="0">
                <a:latin typeface="Meiryo UI"/>
                <a:ea typeface="Meiryo UI"/>
              </a:rPr>
              <a:t>　</a:t>
            </a:r>
            <a:r>
              <a:rPr lang="ja-JP" altLang="en-US" sz="1000" b="0">
                <a:latin typeface="Meiryo UI"/>
                <a:ea typeface="Meiryo UI"/>
              </a:rPr>
              <a:t>　　　・</a:t>
            </a:r>
            <a:r>
              <a:rPr lang="ja-JP" altLang="en-US" sz="1000" b="0">
                <a:latin typeface="Meiryo UI"/>
                <a:ea typeface="Meiryo UI"/>
              </a:rPr>
              <a:t>さらに支援</a:t>
            </a:r>
            <a:r>
              <a:rPr lang="ja-JP" altLang="en-US" sz="1000" b="0">
                <a:latin typeface="Meiryo UI"/>
                <a:ea typeface="Meiryo UI"/>
              </a:rPr>
              <a:t>が</a:t>
            </a:r>
            <a:r>
              <a:rPr lang="ja-JP" altLang="en-US" sz="1000" b="0">
                <a:latin typeface="Meiryo UI"/>
                <a:ea typeface="Meiryo UI"/>
              </a:rPr>
              <a:t>必要な被保険者</a:t>
            </a:r>
            <a:r>
              <a:rPr lang="ja-JP" altLang="en-US" sz="1000" b="0">
                <a:latin typeface="Meiryo UI"/>
                <a:ea typeface="Meiryo UI"/>
              </a:rPr>
              <a:t>への</a:t>
            </a:r>
            <a:r>
              <a:rPr lang="ja-JP" altLang="en-US" sz="1000" b="0">
                <a:latin typeface="Meiryo UI"/>
                <a:ea typeface="Meiryo UI"/>
              </a:rPr>
              <a:t>対応を</a:t>
            </a:r>
            <a:r>
              <a:rPr lang="ja-JP" altLang="en-US" sz="1000" b="0">
                <a:latin typeface="Meiryo UI"/>
                <a:ea typeface="Meiryo UI"/>
              </a:rPr>
              <a:t>薬剤師と協議　</a:t>
            </a:r>
            <a:endParaRPr lang="ja-JP" altLang="en-US" sz="1000" b="0">
              <a:latin typeface="Meiryo UI"/>
              <a:ea typeface="Meiryo UI"/>
            </a:endParaRPr>
          </a:p>
        </p:txBody>
      </p:sp>
      <p:sp>
        <p:nvSpPr>
          <p:cNvPr id="1131" name="テキスト 90"/>
          <p:cNvSpPr txBox="1"/>
          <p:nvPr/>
        </p:nvSpPr>
        <p:spPr>
          <a:xfrm>
            <a:off x="8084075" y="2779020"/>
            <a:ext cx="1516121" cy="229939"/>
          </a:xfrm>
          <a:prstGeom prst="rect">
            <a:avLst/>
          </a:prstGeom>
        </p:spPr>
        <p:txBody>
          <a:bodyPr wrap="square">
            <a:spAutoFit/>
          </a:bodyPr>
          <a:p>
            <a:pPr algn="ctr">
              <a:defRPr lang="ja-JP" altLang="en-US"/>
            </a:pPr>
            <a:r>
              <a:rPr lang="ja-JP" altLang="en-US" sz="900" b="0">
                <a:latin typeface="Meiryo UI"/>
                <a:ea typeface="Meiryo UI"/>
              </a:rPr>
              <a:t>国保ヘルスアップ事業</a:t>
            </a:r>
            <a:endParaRPr lang="ja-JP" altLang="en-US" sz="1000" b="0">
              <a:latin typeface="Meiryo UI"/>
              <a:ea typeface="Meiryo UI"/>
            </a:endParaRPr>
          </a:p>
        </p:txBody>
      </p:sp>
      <p:sp>
        <p:nvSpPr>
          <p:cNvPr id="1132" name="図形 94"/>
          <p:cNvSpPr/>
          <p:nvPr/>
        </p:nvSpPr>
        <p:spPr>
          <a:xfrm rot="5400000">
            <a:off x="1748295" y="4679743"/>
            <a:ext cx="1080000" cy="142588"/>
          </a:xfrm>
          <a:prstGeom prst="triangle">
            <a:avLst/>
          </a:prstGeom>
          <a:solidFill>
            <a:schemeClr val="accent6">
              <a:lumMod val="40000"/>
              <a:lumOff val="60000"/>
            </a:schemeClr>
          </a:solidFill>
          <a:ln w="12700" cap="flat" cmpd="sng" algn="ctr">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33" name="テキスト 54"/>
          <p:cNvSpPr txBox="1"/>
          <p:nvPr/>
        </p:nvSpPr>
        <p:spPr>
          <a:xfrm>
            <a:off x="2563703" y="3084267"/>
            <a:ext cx="6849881" cy="3269233"/>
          </a:xfrm>
          <a:prstGeom prst="rect">
            <a:avLst/>
          </a:prstGeom>
        </p:spPr>
        <p:txBody>
          <a:bodyPr wrap="square">
            <a:spAutoFit/>
          </a:bodyPr>
          <a:p>
            <a:pPr>
              <a:defRPr lang="ja-JP" altLang="en-US"/>
            </a:pPr>
            <a:r>
              <a:rPr lang="ja-JP" altLang="en-US" sz="1050" b="1">
                <a:latin typeface="Meiryo UI"/>
                <a:ea typeface="Meiryo UI"/>
              </a:rPr>
              <a:t>（１）お薬相談通知書（匿名）</a:t>
            </a:r>
            <a:r>
              <a:rPr lang="ja-JP" altLang="en-US" sz="1050" b="1">
                <a:latin typeface="Meiryo UI"/>
                <a:ea typeface="Meiryo UI"/>
              </a:rPr>
              <a:t>の確認</a:t>
            </a:r>
            <a:endParaRPr lang="ja-JP" altLang="en-US" sz="1050" b="1">
              <a:latin typeface="Meiryo UI"/>
              <a:ea typeface="Meiryo UI"/>
            </a:endParaRPr>
          </a:p>
          <a:p>
            <a:pPr>
              <a:defRPr lang="ja-JP" altLang="en-US"/>
            </a:pP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50" b="1">
                <a:latin typeface="Meiryo UI"/>
                <a:ea typeface="Meiryo UI"/>
              </a:rPr>
              <a:t>　</a:t>
            </a:r>
            <a:r>
              <a:rPr lang="ja-JP" altLang="en-US" sz="1000" b="1">
                <a:latin typeface="Meiryo UI"/>
                <a:ea typeface="Meiryo UI"/>
              </a:rPr>
              <a:t>【対象：お薬相談通知書を送付した全ての被保険者　　期間：６ヶ月分程度】</a:t>
            </a:r>
            <a:endParaRPr lang="ja-JP" altLang="en-US" sz="1000">
              <a:latin typeface="Meiryo UI"/>
              <a:ea typeface="Meiryo UI"/>
            </a:endParaRPr>
          </a:p>
          <a:p>
            <a:pPr>
              <a:defRPr lang="ja-JP" altLang="en-US"/>
            </a:pP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① </a:t>
            </a:r>
            <a:r>
              <a:rPr lang="ja-JP" altLang="en-US" sz="1000">
                <a:latin typeface="Meiryo UI"/>
                <a:ea typeface="Meiryo UI"/>
              </a:rPr>
              <a:t>薬剤師が</a:t>
            </a:r>
            <a:r>
              <a:rPr lang="ja-JP" altLang="en-US" sz="1000">
                <a:latin typeface="Meiryo UI"/>
                <a:ea typeface="Meiryo UI"/>
              </a:rPr>
              <a:t>お薬相談通知書の内容を</a:t>
            </a:r>
            <a:r>
              <a:rPr lang="ja-JP" altLang="en-US" sz="1000">
                <a:latin typeface="Meiryo UI"/>
                <a:ea typeface="Meiryo UI"/>
              </a:rPr>
              <a:t>確認し、健康被害の懸念を判断</a:t>
            </a:r>
            <a:endParaRPr lang="ja-JP" altLang="en-US" sz="1000">
              <a:latin typeface="Meiryo UI"/>
              <a:ea typeface="Meiryo UI"/>
            </a:endParaRPr>
          </a:p>
          <a:p>
            <a:pPr>
              <a:defRPr lang="ja-JP" altLang="en-US"/>
            </a:pPr>
            <a:r>
              <a:rPr lang="ja-JP" altLang="en-US" sz="1000">
                <a:latin typeface="Meiryo UI"/>
                <a:ea typeface="Meiryo UI"/>
              </a:rPr>
              <a:t>　　　</a:t>
            </a:r>
            <a:endParaRPr lang="ja-JP" altLang="en-US" sz="1000">
              <a:latin typeface="Meiryo UI"/>
              <a:ea typeface="Meiryo UI"/>
            </a:endParaRPr>
          </a:p>
          <a:p>
            <a:pPr>
              <a:defRPr lang="ja-JP" altLang="en-US"/>
            </a:pPr>
            <a:r>
              <a:rPr lang="ja-JP" altLang="en-US" sz="1000">
                <a:latin typeface="Meiryo UI"/>
                <a:ea typeface="Meiryo UI"/>
              </a:rPr>
              <a:t>　　</a:t>
            </a:r>
            <a:endParaRPr lang="ja-JP" altLang="en-US" sz="1000">
              <a:latin typeface="Meiryo UI"/>
              <a:ea typeface="Meiryo UI"/>
            </a:endParaRPr>
          </a:p>
          <a:p>
            <a:pPr>
              <a:defRPr lang="ja-JP" altLang="en-US"/>
            </a:pPr>
            <a:r>
              <a:rPr lang="ja-JP" altLang="en-US" sz="1000">
                <a:latin typeface="Meiryo UI"/>
                <a:ea typeface="Meiryo UI"/>
              </a:rPr>
              <a:t>　　</a:t>
            </a:r>
            <a:endParaRPr lang="ja-JP" altLang="en-US" sz="1000">
              <a:latin typeface="Meiryo UI"/>
              <a:ea typeface="Meiryo UI"/>
            </a:endParaRPr>
          </a:p>
          <a:p>
            <a:pPr>
              <a:defRPr lang="ja-JP" altLang="en-US"/>
            </a:pP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② ①の結果を薬剤師と保険者で情報共有（薬剤師による助言等）</a:t>
            </a:r>
            <a:endParaRPr lang="ja-JP" altLang="en-US" sz="1000">
              <a:latin typeface="Meiryo UI"/>
              <a:ea typeface="Meiryo UI"/>
            </a:endParaRPr>
          </a:p>
          <a:p>
            <a:pPr>
              <a:defRPr lang="ja-JP" altLang="en-US"/>
            </a:pPr>
            <a:endParaRPr lang="ja-JP" altLang="en-US" sz="1050" b="1">
              <a:latin typeface="Meiryo UI"/>
              <a:ea typeface="Meiryo UI"/>
            </a:endParaRPr>
          </a:p>
          <a:p>
            <a:pPr>
              <a:defRPr lang="ja-JP" altLang="en-US"/>
            </a:pPr>
            <a:r>
              <a:rPr lang="ja-JP" altLang="en-US" sz="1050" b="1">
                <a:latin typeface="Meiryo UI"/>
                <a:ea typeface="Meiryo UI"/>
              </a:rPr>
              <a:t>（２）</a:t>
            </a:r>
            <a:r>
              <a:rPr lang="ja-JP" altLang="en-US" sz="1050" b="1">
                <a:latin typeface="Meiryo UI"/>
                <a:ea typeface="Meiryo UI"/>
              </a:rPr>
              <a:t>レセプト</a:t>
            </a:r>
            <a:r>
              <a:rPr lang="ja-JP" altLang="en-US" sz="1050" b="1">
                <a:latin typeface="Meiryo UI"/>
                <a:ea typeface="Meiryo UI"/>
              </a:rPr>
              <a:t>（匿名）の確認　</a:t>
            </a:r>
            <a:r>
              <a:rPr lang="ja-JP" altLang="en-US" sz="1050" b="1">
                <a:latin typeface="Meiryo UI"/>
                <a:ea typeface="Meiryo UI"/>
              </a:rPr>
              <a:t>　</a:t>
            </a:r>
            <a:r>
              <a:rPr lang="ja-JP" altLang="en-US" sz="1000" b="1">
                <a:latin typeface="Meiryo UI"/>
                <a:ea typeface="Meiryo UI"/>
              </a:rPr>
              <a:t>【対象：お薬相談通知書から健康被害の懸念のある被保険者】</a:t>
            </a:r>
            <a:endParaRPr lang="ja-JP" altLang="en-US" sz="1000" b="1">
              <a:latin typeface="Meiryo UI"/>
              <a:ea typeface="Meiryo UI"/>
            </a:endParaRPr>
          </a:p>
          <a:p>
            <a:pPr>
              <a:defRPr lang="ja-JP" altLang="en-US"/>
            </a:pPr>
            <a:r>
              <a:rPr lang="ja-JP" altLang="en-US" sz="900">
                <a:latin typeface="Meiryo UI"/>
                <a:ea typeface="Meiryo UI"/>
              </a:rPr>
              <a:t>　　① </a:t>
            </a:r>
            <a:r>
              <a:rPr lang="ja-JP" altLang="en-US" sz="1000">
                <a:latin typeface="Meiryo UI"/>
                <a:ea typeface="Meiryo UI"/>
              </a:rPr>
              <a:t>薬剤師が複数ヶ月分の匿名化されたレセプト（医科、調剤）を確認し、</a:t>
            </a:r>
            <a:r>
              <a:rPr lang="ja-JP" altLang="en-US" sz="1000">
                <a:latin typeface="Meiryo UI"/>
                <a:ea typeface="Meiryo UI"/>
              </a:rPr>
              <a:t>健康被害の</a:t>
            </a:r>
            <a:r>
              <a:rPr lang="ja-JP" altLang="en-US" sz="1000">
                <a:latin typeface="Meiryo UI"/>
                <a:ea typeface="Meiryo UI"/>
              </a:rPr>
              <a:t>懸念を判断</a:t>
            </a:r>
            <a:endParaRPr lang="ja-JP" altLang="en-US" sz="1000">
              <a:latin typeface="Meiryo UI"/>
              <a:ea typeface="Meiryo UI"/>
            </a:endParaRPr>
          </a:p>
          <a:p>
            <a:pPr>
              <a:defRPr lang="ja-JP" altLang="en-US"/>
            </a:pPr>
            <a:endParaRPr lang="ja-JP" altLang="en-US" sz="1000">
              <a:latin typeface="Meiryo UI"/>
              <a:ea typeface="Meiryo UI"/>
            </a:endParaRPr>
          </a:p>
          <a:p>
            <a:pPr>
              <a:defRPr lang="ja-JP" altLang="en-US"/>
            </a:pPr>
            <a:endParaRPr lang="ja-JP" altLang="en-US" sz="1000">
              <a:latin typeface="Meiryo UI"/>
              <a:ea typeface="Meiryo UI"/>
            </a:endParaRPr>
          </a:p>
          <a:p>
            <a:pPr>
              <a:defRPr lang="ja-JP" altLang="en-US"/>
            </a:pPr>
            <a:r>
              <a:rPr lang="ja-JP" altLang="en-US" sz="1000">
                <a:latin typeface="Meiryo UI"/>
                <a:ea typeface="Meiryo UI"/>
              </a:rPr>
              <a:t>　</a:t>
            </a:r>
            <a:endParaRPr lang="ja-JP" altLang="en-US" sz="1000">
              <a:latin typeface="Meiryo UI"/>
              <a:ea typeface="Meiryo UI"/>
            </a:endParaRPr>
          </a:p>
          <a:p>
            <a:pPr>
              <a:defRPr lang="ja-JP" altLang="en-US"/>
            </a:pPr>
            <a:r>
              <a:rPr lang="ja-JP" altLang="en-US" sz="1000">
                <a:latin typeface="Meiryo UI"/>
                <a:ea typeface="Meiryo UI"/>
              </a:rPr>
              <a:t>　 </a:t>
            </a:r>
            <a:endParaRPr lang="ja-JP" altLang="en-US" sz="1000">
              <a:latin typeface="Meiryo UI"/>
              <a:ea typeface="Meiryo UI"/>
            </a:endParaRPr>
          </a:p>
          <a:p>
            <a:pPr>
              <a:defRPr lang="ja-JP" altLang="en-US"/>
            </a:pPr>
            <a:endParaRPr lang="ja-JP" altLang="en-US" sz="800">
              <a:latin typeface="Meiryo UI"/>
              <a:ea typeface="Meiryo UI"/>
            </a:endParaRPr>
          </a:p>
          <a:p>
            <a:pPr>
              <a:defRPr lang="ja-JP" altLang="en-US"/>
            </a:pPr>
            <a:r>
              <a:rPr lang="ja-JP" altLang="en-US" sz="1000">
                <a:latin typeface="Meiryo UI"/>
                <a:ea typeface="Meiryo UI"/>
              </a:rPr>
              <a:t> 　② ①の結果を薬剤師と保険者で情報共有（薬剤師による助言等）</a:t>
            </a:r>
            <a:endParaRPr lang="ja-JP" altLang="en-US" sz="1000">
              <a:latin typeface="Meiryo UI"/>
              <a:ea typeface="Meiryo UI"/>
            </a:endParaRPr>
          </a:p>
          <a:p>
            <a:pPr>
              <a:defRPr lang="ja-JP" altLang="en-US"/>
            </a:pPr>
            <a:r>
              <a:rPr lang="ja-JP" altLang="en-US" sz="800">
                <a:latin typeface="Meiryo UI"/>
                <a:ea typeface="Meiryo UI"/>
              </a:rPr>
              <a:t>　　</a:t>
            </a:r>
            <a:endParaRPr lang="ja-JP" altLang="en-US" sz="800">
              <a:latin typeface="Meiryo UI"/>
              <a:ea typeface="Meiryo UI"/>
            </a:endParaRPr>
          </a:p>
          <a:p>
            <a:pPr>
              <a:defRPr lang="ja-JP" altLang="en-US"/>
            </a:pPr>
            <a:r>
              <a:rPr lang="ja-JP" altLang="en-US" sz="1050" b="1">
                <a:latin typeface="Meiryo UI"/>
                <a:ea typeface="Meiryo UI"/>
              </a:rPr>
              <a:t>（３）服薬支援対象者へ介入</a:t>
            </a:r>
            <a:endParaRPr lang="ja-JP" altLang="en-US" sz="900">
              <a:latin typeface="Meiryo UI"/>
              <a:ea typeface="Meiryo UI"/>
            </a:endParaRPr>
          </a:p>
          <a:p>
            <a:pPr>
              <a:defRPr lang="ja-JP" altLang="en-US"/>
            </a:pPr>
            <a:r>
              <a:rPr lang="ja-JP" altLang="en-US" sz="1000">
                <a:latin typeface="Meiryo UI"/>
                <a:ea typeface="Meiryo UI"/>
              </a:rPr>
              <a:t>　</a:t>
            </a:r>
            <a:r>
              <a:rPr lang="ja-JP" altLang="en-US" sz="1000">
                <a:latin typeface="Meiryo UI"/>
                <a:ea typeface="Meiryo UI"/>
              </a:rPr>
              <a:t>　</a:t>
            </a:r>
            <a:r>
              <a:rPr lang="ja-JP" altLang="en-US" sz="1000">
                <a:latin typeface="Meiryo UI"/>
                <a:ea typeface="Meiryo UI"/>
              </a:rPr>
              <a:t>① </a:t>
            </a:r>
            <a:r>
              <a:rPr lang="ja-JP" altLang="en-US" sz="900">
                <a:latin typeface="Meiryo UI"/>
                <a:ea typeface="Meiryo UI"/>
              </a:rPr>
              <a:t>介入手段を</a:t>
            </a:r>
            <a:r>
              <a:rPr lang="ja-JP" altLang="en-US" sz="900">
                <a:latin typeface="Meiryo UI"/>
                <a:ea typeface="Meiryo UI"/>
              </a:rPr>
              <a:t>協議（レセプトや生活環境等の確認）</a:t>
            </a:r>
            <a:endParaRPr lang="ja-JP" altLang="en-US" sz="1000">
              <a:latin typeface="Meiryo UI"/>
              <a:ea typeface="Meiryo UI"/>
            </a:endParaRPr>
          </a:p>
          <a:p>
            <a:pPr>
              <a:defRPr lang="ja-JP" altLang="en-US"/>
            </a:pP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介入例：保険者による指導・支援、保険者や多職種とと薬剤師による個別訪問等</a:t>
            </a:r>
            <a:endParaRPr lang="ja-JP" altLang="en-US" sz="1000">
              <a:latin typeface="Meiryo UI"/>
              <a:ea typeface="Meiryo UI"/>
            </a:endParaRPr>
          </a:p>
          <a:p>
            <a:pPr>
              <a:defRPr lang="ja-JP" altLang="en-US"/>
            </a:pPr>
            <a:r>
              <a:rPr lang="ja-JP" altLang="en-US" sz="900">
                <a:latin typeface="Meiryo UI"/>
                <a:ea typeface="Meiryo UI"/>
              </a:rPr>
              <a:t>　</a:t>
            </a:r>
            <a:r>
              <a:rPr lang="ja-JP" altLang="en-US" sz="900">
                <a:latin typeface="Meiryo UI"/>
                <a:ea typeface="Meiryo UI"/>
              </a:rPr>
              <a:t>　</a:t>
            </a:r>
            <a:r>
              <a:rPr lang="ja-JP" altLang="en-US" sz="900">
                <a:latin typeface="Meiryo UI"/>
                <a:ea typeface="Meiryo UI"/>
              </a:rPr>
              <a:t>② 服薬支援対象者への介入</a:t>
            </a:r>
            <a:endParaRPr lang="ja-JP" altLang="en-US" sz="900">
              <a:latin typeface="Meiryo UI"/>
              <a:ea typeface="Meiryo UI"/>
            </a:endParaRPr>
          </a:p>
        </p:txBody>
      </p:sp>
      <p:sp>
        <p:nvSpPr>
          <p:cNvPr id="1134" name="四角形 53"/>
          <p:cNvSpPr/>
          <p:nvPr/>
        </p:nvSpPr>
        <p:spPr>
          <a:xfrm>
            <a:off x="2974962" y="3684226"/>
            <a:ext cx="2535505" cy="259200"/>
          </a:xfrm>
          <a:prstGeom prst="rect">
            <a:avLst/>
          </a:prstGeom>
          <a:noFill/>
          <a:ln w="95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1050" b="1">
                <a:solidFill>
                  <a:schemeClr val="tx1"/>
                </a:solidFill>
                <a:latin typeface="メイリオ"/>
                <a:ea typeface="メイリオ"/>
              </a:rPr>
              <a:t>  「健康被害の懸念あり」→（２）へ</a:t>
            </a:r>
            <a:endParaRPr lang="ja-JP" altLang="en-US" sz="1200" b="1">
              <a:solidFill>
                <a:schemeClr val="tx1"/>
              </a:solidFill>
              <a:latin typeface="メイリオ"/>
              <a:ea typeface="メイリオ"/>
            </a:endParaRPr>
          </a:p>
        </p:txBody>
      </p:sp>
      <p:sp>
        <p:nvSpPr>
          <p:cNvPr id="1135" name="四角形 70"/>
          <p:cNvSpPr/>
          <p:nvPr/>
        </p:nvSpPr>
        <p:spPr>
          <a:xfrm>
            <a:off x="5664172" y="3676576"/>
            <a:ext cx="3473231" cy="259200"/>
          </a:xfrm>
          <a:prstGeom prst="rect">
            <a:avLst/>
          </a:prstGeom>
          <a:noFill/>
          <a:ln w="95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1050">
                <a:solidFill>
                  <a:schemeClr val="tx1"/>
                </a:solidFill>
                <a:latin typeface="メイリオ"/>
                <a:ea typeface="メイリオ"/>
              </a:rPr>
              <a:t>　「健康被害の懸念なし」→ 保険者による経過観察</a:t>
            </a:r>
            <a:endParaRPr lang="ja-JP" altLang="en-US" sz="1200">
              <a:solidFill>
                <a:schemeClr val="tx1"/>
              </a:solidFill>
              <a:latin typeface="メイリオ"/>
              <a:ea typeface="メイリオ"/>
            </a:endParaRPr>
          </a:p>
        </p:txBody>
      </p:sp>
      <p:sp>
        <p:nvSpPr>
          <p:cNvPr id="1136" name="四角形 75"/>
          <p:cNvSpPr/>
          <p:nvPr/>
        </p:nvSpPr>
        <p:spPr>
          <a:xfrm>
            <a:off x="2979790" y="5080447"/>
            <a:ext cx="3547460" cy="259200"/>
          </a:xfrm>
          <a:prstGeom prst="rect">
            <a:avLst/>
          </a:prstGeom>
          <a:noFill/>
          <a:ln w="95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1050">
                <a:solidFill>
                  <a:schemeClr val="tx1"/>
                </a:solidFill>
                <a:latin typeface="メイリオ"/>
                <a:ea typeface="メイリオ"/>
              </a:rPr>
              <a:t>  「健康被害の懸念なし」→ 保険者による経過観察</a:t>
            </a:r>
            <a:endParaRPr lang="ja-JP" altLang="en-US" sz="1200">
              <a:solidFill>
                <a:schemeClr val="tx1"/>
              </a:solidFill>
              <a:latin typeface="メイリオ"/>
              <a:ea typeface="メイリオ"/>
            </a:endParaRPr>
          </a:p>
        </p:txBody>
      </p:sp>
      <p:grpSp>
        <p:nvGrpSpPr>
          <p:cNvPr id="1137" name="グループ 93"/>
          <p:cNvGrpSpPr/>
          <p:nvPr/>
        </p:nvGrpSpPr>
        <p:grpSpPr>
          <a:xfrm>
            <a:off x="2549257" y="5771970"/>
            <a:ext cx="118664" cy="714150"/>
            <a:chOff x="3076222" y="4598022"/>
            <a:chExt cx="220684" cy="940999"/>
          </a:xfrm>
        </p:grpSpPr>
        <p:sp>
          <p:nvSpPr>
            <p:cNvPr id="1138" name="直線 90"/>
            <p:cNvSpPr/>
            <p:nvPr/>
          </p:nvSpPr>
          <p:spPr>
            <a:xfrm rot="21540000">
              <a:off x="3076948" y="5531555"/>
              <a:ext cx="219958" cy="7466"/>
            </a:xfrm>
            <a:prstGeom prst="line">
              <a:avLst/>
            </a:prstGeom>
            <a:ln w="12700" cap="flat" cmpd="sng" algn="ctr">
              <a:solidFill>
                <a:schemeClr val="accent6">
                  <a:lumMod val="75000"/>
                </a:schemeClr>
              </a:solidFill>
              <a:prstDash val="solid"/>
              <a:miter lim="800000"/>
            </a:ln>
          </p:spPr>
          <p:style>
            <a:lnRef idx="1">
              <a:schemeClr val="accent1"/>
            </a:lnRef>
            <a:fillRef idx="0">
              <a:schemeClr val="accent1"/>
            </a:fillRef>
            <a:effectRef idx="0">
              <a:schemeClr val="accent1"/>
            </a:effectRef>
            <a:fontRef idx="minor">
              <a:schemeClr val="tx1"/>
            </a:fontRef>
          </p:style>
        </p:sp>
        <p:sp>
          <p:nvSpPr>
            <p:cNvPr id="1139" name="直線 91"/>
            <p:cNvSpPr/>
            <p:nvPr/>
          </p:nvSpPr>
          <p:spPr>
            <a:xfrm>
              <a:off x="3076222" y="4598022"/>
              <a:ext cx="0" cy="940999"/>
            </a:xfrm>
            <a:prstGeom prst="line">
              <a:avLst/>
            </a:prstGeom>
            <a:ln w="12700" cap="flat" cmpd="sng" algn="ctr">
              <a:solidFill>
                <a:schemeClr val="accent6">
                  <a:lumMod val="75000"/>
                </a:schemeClr>
              </a:solidFill>
              <a:prstDash val="solid"/>
              <a:miter lim="800000"/>
            </a:ln>
          </p:spPr>
          <p:style>
            <a:lnRef idx="1">
              <a:schemeClr val="accent1"/>
            </a:lnRef>
            <a:fillRef idx="0">
              <a:schemeClr val="accent1"/>
            </a:fillRef>
            <a:effectRef idx="0">
              <a:schemeClr val="accent1"/>
            </a:effectRef>
            <a:fontRef idx="minor">
              <a:schemeClr val="tx1"/>
            </a:fontRef>
          </p:style>
        </p:sp>
        <p:sp>
          <p:nvSpPr>
            <p:cNvPr id="1140" name="直線 92"/>
            <p:cNvSpPr/>
            <p:nvPr/>
          </p:nvSpPr>
          <p:spPr>
            <a:xfrm>
              <a:off x="3083277" y="4600222"/>
              <a:ext cx="212561" cy="0"/>
            </a:xfrm>
            <a:prstGeom prst="line">
              <a:avLst/>
            </a:prstGeom>
            <a:ln w="1270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sp>
      </p:grpSp>
      <p:pic>
        <p:nvPicPr>
          <p:cNvPr id="1141" name="図 96"/>
          <p:cNvPicPr>
            <a:picLocks noChangeAspect="1"/>
          </p:cNvPicPr>
          <p:nvPr/>
        </p:nvPicPr>
        <p:blipFill>
          <a:blip r:embed="rId3"/>
          <a:stretch>
            <a:fillRect/>
          </a:stretch>
        </p:blipFill>
        <p:spPr>
          <a:xfrm>
            <a:off x="415406" y="3113717"/>
            <a:ext cx="855893" cy="800825"/>
          </a:xfrm>
          <a:prstGeom prst="rect">
            <a:avLst/>
          </a:prstGeom>
        </p:spPr>
      </p:pic>
      <p:pic>
        <p:nvPicPr>
          <p:cNvPr id="1142" name="図 97"/>
          <p:cNvPicPr>
            <a:picLocks noChangeAspect="1"/>
          </p:cNvPicPr>
          <p:nvPr/>
        </p:nvPicPr>
        <p:blipFill>
          <a:blip r:embed="rId4"/>
          <a:srcRect l="45163" b="21786"/>
          <a:stretch>
            <a:fillRect/>
          </a:stretch>
        </p:blipFill>
        <p:spPr>
          <a:xfrm>
            <a:off x="1110247" y="3146633"/>
            <a:ext cx="530754" cy="734994"/>
          </a:xfrm>
          <a:prstGeom prst="rect">
            <a:avLst/>
          </a:prstGeom>
        </p:spPr>
      </p:pic>
      <p:sp>
        <p:nvSpPr>
          <p:cNvPr id="1143" name="四角形 209"/>
          <p:cNvSpPr/>
          <p:nvPr/>
        </p:nvSpPr>
        <p:spPr>
          <a:xfrm>
            <a:off x="2768290" y="2539548"/>
            <a:ext cx="3836371" cy="503434"/>
          </a:xfrm>
          <a:prstGeom prst="rect">
            <a:avLst/>
          </a:prstGeom>
          <a:solidFill>
            <a:schemeClr val="bg1"/>
          </a:solidFill>
          <a:ln w="50800" cap="flat" cmpd="thinThick"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solidFill>
                  <a:schemeClr val="tx2">
                    <a:lumMod val="50000"/>
                  </a:schemeClr>
                </a:solidFill>
                <a:latin typeface="Meiryo UI"/>
                <a:ea typeface="Meiryo UI"/>
              </a:rPr>
              <a:t>地域の薬局薬剤師（薬剤師会支部）</a:t>
            </a:r>
            <a:endParaRPr lang="ja-JP" altLang="en-US">
              <a:solidFill>
                <a:schemeClr val="tx2">
                  <a:lumMod val="50000"/>
                </a:schemeClr>
              </a:solidFill>
              <a:latin typeface="Meiryo UI"/>
              <a:ea typeface="Meiryo UI"/>
            </a:endParaRPr>
          </a:p>
        </p:txBody>
      </p:sp>
      <p:sp>
        <p:nvSpPr>
          <p:cNvPr id="1144" name="図形 216"/>
          <p:cNvSpPr/>
          <p:nvPr/>
        </p:nvSpPr>
        <p:spPr>
          <a:xfrm>
            <a:off x="417000" y="2018532"/>
            <a:ext cx="1082800" cy="2584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lang="ja-JP" altLang="en-US"/>
            </a:pPr>
            <a:r>
              <a:rPr lang="ja-JP" altLang="en-US" sz="800">
                <a:solidFill>
                  <a:schemeClr val="tx1"/>
                </a:solidFill>
                <a:latin typeface="Meiryo UI"/>
                <a:ea typeface="Meiryo UI"/>
              </a:rPr>
              <a:t>通知事業</a:t>
            </a:r>
            <a:endParaRPr lang="ja-JP" altLang="en-US" sz="1600">
              <a:solidFill>
                <a:schemeClr val="tx1"/>
              </a:solidFill>
              <a:latin typeface="Meiryo UI"/>
              <a:ea typeface="Meiryo UI"/>
            </a:endParaRPr>
          </a:p>
          <a:p>
            <a:pPr algn="ctr">
              <a:defRPr lang="ja-JP" altLang="en-US"/>
            </a:pPr>
            <a:r>
              <a:rPr lang="ja-JP" altLang="en-US" sz="800">
                <a:solidFill>
                  <a:schemeClr val="tx1"/>
                </a:solidFill>
                <a:latin typeface="Meiryo UI"/>
                <a:ea typeface="Meiryo UI"/>
              </a:rPr>
              <a:t>（お薬相談通知書）</a:t>
            </a:r>
            <a:endParaRPr lang="ja-JP" altLang="en-US" sz="900">
              <a:solidFill>
                <a:schemeClr val="tx1"/>
              </a:solidFill>
              <a:latin typeface="Meiryo UI"/>
              <a:ea typeface="Meiryo UI"/>
            </a:endParaRPr>
          </a:p>
        </p:txBody>
      </p:sp>
      <p:sp>
        <p:nvSpPr>
          <p:cNvPr id="1145" name="テキスト 49"/>
          <p:cNvSpPr txBox="1"/>
          <p:nvPr/>
        </p:nvSpPr>
        <p:spPr>
          <a:xfrm>
            <a:off x="1495129" y="2060181"/>
            <a:ext cx="791386" cy="229939"/>
          </a:xfrm>
          <a:prstGeom prst="rect">
            <a:avLst/>
          </a:prstGeom>
          <a:solidFill>
            <a:schemeClr val="bg1"/>
          </a:solidFill>
          <a:ln>
            <a:solidFill>
              <a:schemeClr val="tx1"/>
            </a:solidFill>
            <a:prstDash val="sysDot"/>
          </a:ln>
        </p:spPr>
        <p:txBody>
          <a:bodyPr wrap="square" lIns="0" rIns="0">
            <a:spAutoFit/>
          </a:bodyPr>
          <a:p>
            <a:pPr algn="ctr">
              <a:defRPr lang="ja-JP" altLang="en-US"/>
            </a:pPr>
            <a:r>
              <a:rPr lang="ja-JP" altLang="en-US" sz="900">
                <a:solidFill>
                  <a:schemeClr val="tx2">
                    <a:lumMod val="50000"/>
                  </a:schemeClr>
                </a:solidFill>
                <a:latin typeface="Meiryo UI"/>
                <a:ea typeface="Meiryo UI"/>
              </a:rPr>
              <a:t>服薬サポーター</a:t>
            </a:r>
            <a:endParaRPr lang="ja-JP" altLang="en-US"/>
          </a:p>
        </p:txBody>
      </p:sp>
      <p:sp>
        <p:nvSpPr>
          <p:cNvPr id="1146" name="直線 183"/>
          <p:cNvSpPr/>
          <p:nvPr/>
        </p:nvSpPr>
        <p:spPr>
          <a:xfrm flipH="1">
            <a:off x="319787" y="2014004"/>
            <a:ext cx="8113" cy="503505"/>
          </a:xfrm>
          <a:prstGeom prst="line">
            <a:avLst/>
          </a:prstGeom>
          <a:ln w="952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sp>
      <p:sp>
        <p:nvSpPr>
          <p:cNvPr id="1147" name="直線 190"/>
          <p:cNvSpPr/>
          <p:nvPr/>
        </p:nvSpPr>
        <p:spPr>
          <a:xfrm flipH="1">
            <a:off x="2086348" y="2751667"/>
            <a:ext cx="681616" cy="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sp>
      <p:sp>
        <p:nvSpPr>
          <p:cNvPr id="1148" name="テキスト 191"/>
          <p:cNvSpPr txBox="1"/>
          <p:nvPr/>
        </p:nvSpPr>
        <p:spPr>
          <a:xfrm>
            <a:off x="2177364" y="2853000"/>
            <a:ext cx="516588" cy="260717"/>
          </a:xfrm>
          <a:prstGeom prst="rect">
            <a:avLst/>
          </a:prstGeom>
          <a:solidFill>
            <a:schemeClr val="bg1"/>
          </a:solidFill>
        </p:spPr>
        <p:txBody>
          <a:bodyPr wrap="square">
            <a:spAutoFit/>
          </a:bodyPr>
          <a:p>
            <a:pPr algn="ctr">
              <a:defRPr lang="ja-JP" altLang="en-US"/>
            </a:pPr>
            <a:endParaRPr lang="ja-JP" altLang="en-US" sz="1100">
              <a:latin typeface="Meiryo UI"/>
              <a:ea typeface="Meiryo UI"/>
            </a:endParaRPr>
          </a:p>
        </p:txBody>
      </p:sp>
      <p:sp>
        <p:nvSpPr>
          <p:cNvPr id="1149" name="テキスト 88"/>
          <p:cNvSpPr txBox="1"/>
          <p:nvPr/>
        </p:nvSpPr>
        <p:spPr>
          <a:xfrm>
            <a:off x="2056805" y="2781000"/>
            <a:ext cx="722193" cy="368439"/>
          </a:xfrm>
          <a:prstGeom prst="rect">
            <a:avLst/>
          </a:prstGeom>
        </p:spPr>
        <p:txBody>
          <a:bodyPr wrap="square">
            <a:spAutoFit/>
          </a:bodyPr>
          <a:p>
            <a:pPr algn="ctr">
              <a:defRPr lang="ja-JP" altLang="en-US"/>
            </a:pPr>
            <a:r>
              <a:rPr lang="ja-JP" altLang="en-US" sz="900">
                <a:latin typeface="Meiryo UI"/>
                <a:ea typeface="Meiryo UI"/>
              </a:rPr>
              <a:t>報告書の提出</a:t>
            </a:r>
            <a:endParaRPr lang="ja-JP" altLang="en-US" sz="1100">
              <a:latin typeface="Meiryo UI"/>
              <a:ea typeface="Meiryo UI"/>
            </a:endParaRPr>
          </a:p>
        </p:txBody>
      </p:sp>
      <p:pic>
        <p:nvPicPr>
          <p:cNvPr id="1150" name="図 184"/>
          <p:cNvPicPr>
            <a:picLocks noChangeAspect="1"/>
          </p:cNvPicPr>
          <p:nvPr/>
        </p:nvPicPr>
        <p:blipFill>
          <a:blip r:embed="rId5"/>
          <a:stretch>
            <a:fillRect/>
          </a:stretch>
        </p:blipFill>
        <p:spPr>
          <a:xfrm>
            <a:off x="1589775" y="5816663"/>
            <a:ext cx="576506" cy="890853"/>
          </a:xfrm>
          <a:prstGeom prst="rect">
            <a:avLst/>
          </a:prstGeom>
        </p:spPr>
      </p:pic>
      <p:pic>
        <p:nvPicPr>
          <p:cNvPr id="1151" name="図 185"/>
          <p:cNvPicPr>
            <a:picLocks noChangeAspect="1"/>
          </p:cNvPicPr>
          <p:nvPr/>
        </p:nvPicPr>
        <p:blipFill>
          <a:blip r:embed="rId6"/>
          <a:srcRect l="26596" t="32007" r="28262" b="30820"/>
          <a:stretch>
            <a:fillRect/>
          </a:stretch>
        </p:blipFill>
        <p:spPr>
          <a:xfrm>
            <a:off x="9065015" y="1551386"/>
            <a:ext cx="795939" cy="919218"/>
          </a:xfrm>
          <a:prstGeom prst="rect">
            <a:avLst/>
          </a:prstGeom>
        </p:spPr>
      </p:pic>
      <p:pic>
        <p:nvPicPr>
          <p:cNvPr id="1152" name="図 200"/>
          <p:cNvPicPr>
            <a:picLocks noChangeAspect="1"/>
          </p:cNvPicPr>
          <p:nvPr/>
        </p:nvPicPr>
        <p:blipFill>
          <a:blip r:embed="rId7"/>
          <a:stretch>
            <a:fillRect/>
          </a:stretch>
        </p:blipFill>
        <p:spPr>
          <a:xfrm>
            <a:off x="129000" y="6084341"/>
            <a:ext cx="894786" cy="728659"/>
          </a:xfrm>
          <a:prstGeom prst="rect">
            <a:avLst/>
          </a:prstGeom>
        </p:spPr>
      </p:pic>
      <p:pic>
        <p:nvPicPr>
          <p:cNvPr id="1153" name="図 201"/>
          <p:cNvPicPr>
            <a:picLocks noChangeAspect="1"/>
          </p:cNvPicPr>
          <p:nvPr/>
        </p:nvPicPr>
        <p:blipFill>
          <a:blip r:embed="rId8"/>
          <a:stretch>
            <a:fillRect/>
          </a:stretch>
        </p:blipFill>
        <p:spPr>
          <a:xfrm rot="960000">
            <a:off x="387287" y="1427543"/>
            <a:ext cx="393969" cy="563365"/>
          </a:xfrm>
          <a:prstGeom prst="rect">
            <a:avLst/>
          </a:prstGeom>
          <a:ln w="3175">
            <a:solidFill>
              <a:schemeClr val="bg1">
                <a:lumMod val="50000"/>
              </a:schemeClr>
            </a:solidFill>
          </a:ln>
        </p:spPr>
      </p:pic>
      <p:pic>
        <p:nvPicPr>
          <p:cNvPr id="1154" name="Picture 89" descr="内服薬"/>
          <p:cNvPicPr>
            <a:picLocks noChangeAspect="1" noChangeArrowheads="1"/>
          </p:cNvPicPr>
          <p:nvPr/>
        </p:nvPicPr>
        <p:blipFill>
          <a:blip r:embed="rId9"/>
          <a:stretch>
            <a:fillRect/>
          </a:stretch>
        </p:blipFill>
        <p:spPr>
          <a:xfrm rot="14086544">
            <a:off x="73263" y="1657627"/>
            <a:ext cx="350631" cy="221989"/>
          </a:xfrm>
          <a:prstGeom prst="rect">
            <a:avLst/>
          </a:prstGeom>
          <a:noFill/>
        </p:spPr>
      </p:pic>
      <p:pic>
        <p:nvPicPr>
          <p:cNvPr id="1155" name="図 202"/>
          <p:cNvPicPr>
            <a:picLocks noChangeAspect="1"/>
          </p:cNvPicPr>
          <p:nvPr/>
        </p:nvPicPr>
        <p:blipFill>
          <a:blip r:embed="rId8"/>
          <a:stretch>
            <a:fillRect/>
          </a:stretch>
        </p:blipFill>
        <p:spPr>
          <a:xfrm rot="960000">
            <a:off x="9277387" y="3400873"/>
            <a:ext cx="442171" cy="632293"/>
          </a:xfrm>
          <a:prstGeom prst="rect">
            <a:avLst/>
          </a:prstGeom>
          <a:ln w="3175">
            <a:solidFill>
              <a:schemeClr val="bg1">
                <a:lumMod val="50000"/>
              </a:schemeClr>
            </a:solidFill>
          </a:ln>
        </p:spPr>
      </p:pic>
      <p:pic>
        <p:nvPicPr>
          <p:cNvPr id="1156" name="Picture 189" descr="内服薬"/>
          <p:cNvPicPr>
            <a:picLocks noChangeAspect="1" noChangeArrowheads="1"/>
          </p:cNvPicPr>
          <p:nvPr/>
        </p:nvPicPr>
        <p:blipFill>
          <a:blip r:embed="rId9"/>
          <a:stretch>
            <a:fillRect/>
          </a:stretch>
        </p:blipFill>
        <p:spPr>
          <a:xfrm rot="14086544">
            <a:off x="9111724" y="3492707"/>
            <a:ext cx="383112" cy="242553"/>
          </a:xfrm>
          <a:prstGeom prst="rect">
            <a:avLst/>
          </a:prstGeom>
          <a:noFill/>
        </p:spPr>
      </p:pic>
      <p:sp>
        <p:nvSpPr>
          <p:cNvPr id="1157" name="四角形 29"/>
          <p:cNvSpPr/>
          <p:nvPr/>
        </p:nvSpPr>
        <p:spPr>
          <a:xfrm>
            <a:off x="225905" y="2533982"/>
            <a:ext cx="1857509" cy="535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anchor="ctr"/>
          <a:p>
            <a:pPr algn="ctr">
              <a:defRPr lang="ja-JP" altLang="en-US"/>
            </a:pPr>
            <a:r>
              <a:rPr lang="ja-JP" altLang="en-US" sz="1400">
                <a:solidFill>
                  <a:schemeClr val="tx2">
                    <a:lumMod val="50000"/>
                  </a:schemeClr>
                </a:solidFill>
                <a:latin typeface="Meiryo UI"/>
                <a:ea typeface="Meiryo UI"/>
              </a:rPr>
              <a:t>県薬剤師会</a:t>
            </a:r>
            <a:endParaRPr lang="ja-JP" altLang="en-US">
              <a:solidFill>
                <a:schemeClr val="tx2">
                  <a:lumMod val="50000"/>
                </a:schemeClr>
              </a:solidFill>
              <a:latin typeface="Meiryo UI"/>
              <a:ea typeface="Meiryo UI"/>
            </a:endParaRPr>
          </a:p>
        </p:txBody>
      </p:sp>
      <p:sp>
        <p:nvSpPr>
          <p:cNvPr id="1158" name="テキスト 81"/>
          <p:cNvSpPr txBox="1"/>
          <p:nvPr/>
        </p:nvSpPr>
        <p:spPr>
          <a:xfrm>
            <a:off x="2977876" y="4773613"/>
            <a:ext cx="3546000" cy="259200"/>
          </a:xfrm>
          <a:prstGeom prst="rect">
            <a:avLst/>
          </a:prstGeom>
          <a:ln>
            <a:solidFill>
              <a:schemeClr val="tx1"/>
            </a:solidFill>
          </a:ln>
        </p:spPr>
        <p:txBody>
          <a:bodyPr wrap="square">
            <a:noAutofit/>
          </a:bodyPr>
          <a:p>
            <a:pPr>
              <a:defRPr lang="ja-JP" altLang="en-US"/>
            </a:pPr>
            <a:r>
              <a:rPr lang="ja-JP" altLang="en-US" sz="1050" b="1">
                <a:latin typeface="メイリオ"/>
                <a:ea typeface="メイリオ"/>
              </a:rPr>
              <a:t>「健康被害の懸念あり</a:t>
            </a:r>
            <a:r>
              <a:rPr lang="ja-JP" altLang="en-US" sz="1050" b="1">
                <a:latin typeface="メイリオ"/>
                <a:ea typeface="メイリオ"/>
              </a:rPr>
              <a:t>」→（３）へ</a:t>
            </a:r>
            <a:endParaRPr lang="ja-JP" altLang="en-US" sz="1050" b="1"/>
          </a:p>
        </p:txBody>
      </p:sp>
      <p:grpSp>
        <p:nvGrpSpPr>
          <p:cNvPr id="1159" name="グループ 141"/>
          <p:cNvGrpSpPr/>
          <p:nvPr/>
        </p:nvGrpSpPr>
        <p:grpSpPr>
          <a:xfrm>
            <a:off x="6952659" y="4593960"/>
            <a:ext cx="2724402" cy="2091807"/>
            <a:chOff x="7241181" y="4749921"/>
            <a:chExt cx="2724402" cy="2091807"/>
          </a:xfrm>
        </p:grpSpPr>
        <p:sp>
          <p:nvSpPr>
            <p:cNvPr id="1160" name="正方形/長方形 23"/>
            <p:cNvSpPr/>
            <p:nvPr/>
          </p:nvSpPr>
          <p:spPr>
            <a:xfrm>
              <a:off x="7937646" y="6381000"/>
              <a:ext cx="1767354" cy="460728"/>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ja-JP" altLang="en-US" sz="1600">
                  <a:latin typeface="Meiryo UI"/>
                  <a:ea typeface="Meiryo UI"/>
                </a:rPr>
                <a:t>被保険者</a:t>
              </a:r>
              <a:endParaRPr lang="ja-JP" altLang="en-US" sz="1600">
                <a:latin typeface="Meiryo UI"/>
                <a:ea typeface="Meiryo UI"/>
              </a:endParaRPr>
            </a:p>
          </p:txBody>
        </p:sp>
        <p:sp>
          <p:nvSpPr>
            <p:cNvPr id="1161" name="図形 53"/>
            <p:cNvSpPr/>
            <p:nvPr/>
          </p:nvSpPr>
          <p:spPr>
            <a:xfrm rot="6180000">
              <a:off x="8961485" y="5692835"/>
              <a:ext cx="1071227" cy="6203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2" name="テキスト 91"/>
            <p:cNvSpPr txBox="1"/>
            <p:nvPr/>
          </p:nvSpPr>
          <p:spPr>
            <a:xfrm>
              <a:off x="8973340" y="5693660"/>
              <a:ext cx="992243" cy="231438"/>
            </a:xfrm>
            <a:prstGeom prst="rect">
              <a:avLst/>
            </a:prstGeom>
            <a:solidFill>
              <a:schemeClr val="bg1"/>
            </a:solidFill>
          </p:spPr>
          <p:txBody>
            <a:bodyPr wrap="square" lIns="0" rIns="0">
              <a:noAutofit/>
            </a:bodyPr>
            <a:p>
              <a:pPr algn="l">
                <a:defRPr lang="ja-JP" altLang="en-US"/>
              </a:pPr>
              <a:r>
                <a:rPr lang="ja-JP" altLang="en-US" sz="900" b="0">
                  <a:latin typeface="Meiryo UI"/>
                  <a:ea typeface="Meiryo UI"/>
                </a:rPr>
                <a:t>（保険者・薬剤師）</a:t>
              </a:r>
              <a:endParaRPr lang="ja-JP" altLang="en-US" sz="1000" b="0">
                <a:latin typeface="Meiryo UI"/>
                <a:ea typeface="Meiryo UI"/>
              </a:endParaRPr>
            </a:p>
          </p:txBody>
        </p:sp>
        <p:sp>
          <p:nvSpPr>
            <p:cNvPr id="1163" name="図形 54"/>
            <p:cNvSpPr/>
            <p:nvPr/>
          </p:nvSpPr>
          <p:spPr>
            <a:xfrm rot="4620000">
              <a:off x="7591564" y="5684805"/>
              <a:ext cx="1024978" cy="60517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64" name="グループ 51"/>
            <p:cNvGrpSpPr/>
            <p:nvPr/>
          </p:nvGrpSpPr>
          <p:grpSpPr>
            <a:xfrm>
              <a:off x="8316973" y="4749921"/>
              <a:ext cx="1028027" cy="911079"/>
              <a:chOff x="7640253" y="2863431"/>
              <a:chExt cx="1028027" cy="911079"/>
            </a:xfrm>
          </p:grpSpPr>
          <p:pic>
            <p:nvPicPr>
              <p:cNvPr id="1165" name="図 85"/>
              <p:cNvPicPr>
                <a:picLocks noChangeAspect="1"/>
              </p:cNvPicPr>
              <p:nvPr/>
            </p:nvPicPr>
            <p:blipFill>
              <a:blip r:embed="rId10"/>
              <a:stretch>
                <a:fillRect/>
              </a:stretch>
            </p:blipFill>
            <p:spPr>
              <a:xfrm>
                <a:off x="7640253" y="2863431"/>
                <a:ext cx="523371" cy="910933"/>
              </a:xfrm>
              <a:prstGeom prst="rect">
                <a:avLst/>
              </a:prstGeom>
              <a:noFill/>
            </p:spPr>
          </p:pic>
          <p:pic>
            <p:nvPicPr>
              <p:cNvPr id="1166" name="図 86"/>
              <p:cNvPicPr>
                <a:picLocks noChangeAspect="1"/>
              </p:cNvPicPr>
              <p:nvPr/>
            </p:nvPicPr>
            <p:blipFill>
              <a:blip r:embed="rId11"/>
              <a:stretch>
                <a:fillRect/>
              </a:stretch>
            </p:blipFill>
            <p:spPr>
              <a:xfrm>
                <a:off x="8039491" y="2864547"/>
                <a:ext cx="628789" cy="909963"/>
              </a:xfrm>
              <a:prstGeom prst="rect">
                <a:avLst/>
              </a:prstGeom>
              <a:noFill/>
            </p:spPr>
          </p:pic>
        </p:grpSp>
        <p:pic>
          <p:nvPicPr>
            <p:cNvPr id="1167" name="図 77"/>
            <p:cNvPicPr>
              <a:picLocks noChangeAspect="1"/>
            </p:cNvPicPr>
            <p:nvPr/>
          </p:nvPicPr>
          <p:blipFill>
            <a:blip r:embed="rId12"/>
            <a:stretch>
              <a:fillRect/>
            </a:stretch>
          </p:blipFill>
          <p:spPr>
            <a:xfrm>
              <a:off x="8430950" y="5784614"/>
              <a:ext cx="697242" cy="766216"/>
            </a:xfrm>
            <a:prstGeom prst="rect">
              <a:avLst/>
            </a:prstGeom>
          </p:spPr>
        </p:pic>
        <p:sp>
          <p:nvSpPr>
            <p:cNvPr id="1168" name="テキスト 52"/>
            <p:cNvSpPr txBox="1"/>
            <p:nvPr/>
          </p:nvSpPr>
          <p:spPr>
            <a:xfrm>
              <a:off x="9138995" y="5882089"/>
              <a:ext cx="747137" cy="260717"/>
            </a:xfrm>
            <a:prstGeom prst="rect">
              <a:avLst/>
            </a:prstGeom>
            <a:solidFill>
              <a:schemeClr val="bg1"/>
            </a:solidFill>
          </p:spPr>
          <p:txBody>
            <a:bodyPr wrap="none">
              <a:spAutoFit/>
            </a:bodyPr>
            <a:p>
              <a:pPr>
                <a:defRPr lang="ja-JP" altLang="en-US"/>
              </a:pPr>
              <a:r>
                <a:rPr lang="ja-JP" altLang="en-US" sz="1100" b="0">
                  <a:latin typeface="Meiryo UI"/>
                  <a:ea typeface="Meiryo UI"/>
                </a:rPr>
                <a:t>個別訪問</a:t>
              </a:r>
              <a:endParaRPr lang="ja-JP" altLang="en-US" b="0"/>
            </a:p>
          </p:txBody>
        </p:sp>
        <p:sp>
          <p:nvSpPr>
            <p:cNvPr id="1169" name="テキスト 55"/>
            <p:cNvSpPr txBox="1"/>
            <p:nvPr/>
          </p:nvSpPr>
          <p:spPr>
            <a:xfrm>
              <a:off x="7241181" y="5661000"/>
              <a:ext cx="1095819" cy="550449"/>
            </a:xfrm>
            <a:prstGeom prst="rect">
              <a:avLst/>
            </a:prstGeom>
            <a:solidFill>
              <a:schemeClr val="bg1"/>
            </a:solidFill>
          </p:spPr>
          <p:txBody>
            <a:bodyPr wrap="square">
              <a:noAutofit/>
            </a:bodyPr>
            <a:p>
              <a:pPr algn="ctr">
                <a:defRPr lang="ja-JP" altLang="en-US"/>
              </a:pPr>
              <a:r>
                <a:rPr lang="ja-JP" altLang="en-US" sz="900" b="0">
                  <a:latin typeface="Meiryo UI"/>
                  <a:ea typeface="Meiryo UI"/>
                </a:rPr>
                <a:t>（保険者）</a:t>
              </a:r>
              <a:endParaRPr lang="ja-JP" altLang="en-US" sz="1100" b="0">
                <a:latin typeface="Meiryo UI"/>
                <a:ea typeface="Meiryo UI"/>
              </a:endParaRPr>
            </a:p>
            <a:p>
              <a:pPr algn="ctr">
                <a:defRPr lang="ja-JP" altLang="en-US"/>
              </a:pPr>
              <a:endParaRPr lang="ja-JP" altLang="en-US" sz="1000" b="0">
                <a:latin typeface="Meiryo UI"/>
                <a:ea typeface="Meiryo UI"/>
              </a:endParaRPr>
            </a:p>
          </p:txBody>
        </p:sp>
        <p:sp>
          <p:nvSpPr>
            <p:cNvPr id="1170" name="テキスト 91"/>
            <p:cNvSpPr txBox="1"/>
            <p:nvPr/>
          </p:nvSpPr>
          <p:spPr>
            <a:xfrm>
              <a:off x="7246412" y="5805000"/>
              <a:ext cx="1139873" cy="368439"/>
            </a:xfrm>
            <a:prstGeom prst="rect">
              <a:avLst/>
            </a:prstGeom>
          </p:spPr>
          <p:txBody>
            <a:bodyPr wrap="none">
              <a:spAutoFit/>
            </a:bodyPr>
            <a:p>
              <a:pPr>
                <a:defRPr lang="ja-JP" altLang="en-US"/>
              </a:pPr>
              <a:r>
                <a:rPr lang="ja-JP" altLang="en-US" sz="900" b="0">
                  <a:latin typeface="Meiryo UI"/>
                  <a:ea typeface="Meiryo UI"/>
                </a:rPr>
                <a:t>重複・多剤服薬者に</a:t>
              </a:r>
              <a:endParaRPr lang="ja-JP" altLang="en-US" sz="1600" b="0"/>
            </a:p>
            <a:p>
              <a:pPr>
                <a:defRPr lang="ja-JP" altLang="en-US"/>
              </a:pPr>
              <a:r>
                <a:rPr lang="ja-JP" altLang="en-US" sz="900" b="0">
                  <a:latin typeface="Meiryo UI"/>
                  <a:ea typeface="Meiryo UI"/>
                </a:rPr>
                <a:t>　対する指導・支援</a:t>
              </a:r>
              <a:endParaRPr lang="ja-JP" altLang="en-US" sz="900" b="0">
                <a:latin typeface="Meiryo UI"/>
                <a:ea typeface="Meiryo UI"/>
              </a:endParaRPr>
            </a:p>
          </p:txBody>
        </p:sp>
        <p:sp>
          <p:nvSpPr>
            <p:cNvPr id="1171" name="図形 92"/>
            <p:cNvSpPr/>
            <p:nvPr/>
          </p:nvSpPr>
          <p:spPr>
            <a:xfrm>
              <a:off x="7257000" y="5139903"/>
              <a:ext cx="720001" cy="377097"/>
            </a:xfrm>
            <a:prstGeom prst="wedgeRoundRectCallout">
              <a:avLst>
                <a:gd name="adj1" fmla="val 30079"/>
                <a:gd name="adj2" fmla="val 100445"/>
                <a:gd name="adj3" fmla="val 16667"/>
              </a:avLst>
            </a:prstGeom>
            <a:solidFill>
              <a:srgbClr val="D4F3B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1172" name="テキスト 69"/>
          <p:cNvSpPr txBox="1"/>
          <p:nvPr/>
        </p:nvSpPr>
        <p:spPr>
          <a:xfrm>
            <a:off x="6983622" y="4991340"/>
            <a:ext cx="854900" cy="250011"/>
          </a:xfrm>
          <a:prstGeom prst="rect">
            <a:avLst/>
          </a:prstGeom>
        </p:spPr>
        <p:txBody>
          <a:bodyPr wrap="square">
            <a:noAutofit/>
          </a:bodyPr>
          <a:p>
            <a:pPr>
              <a:defRPr lang="ja-JP" altLang="en-US"/>
            </a:pPr>
            <a:r>
              <a:rPr lang="ja-JP" altLang="en-US" sz="900">
                <a:latin typeface="メイリオ"/>
                <a:ea typeface="メイリオ"/>
              </a:rPr>
              <a:t>薬剤師に</a:t>
            </a:r>
            <a:endParaRPr lang="ja-JP" altLang="en-US" sz="900">
              <a:latin typeface="メイリオ"/>
              <a:ea typeface="メイリオ"/>
            </a:endParaRPr>
          </a:p>
          <a:p>
            <a:pPr>
              <a:defRPr lang="ja-JP" altLang="en-US"/>
            </a:pPr>
            <a:r>
              <a:rPr lang="ja-JP" altLang="en-US" sz="900">
                <a:latin typeface="メイリオ"/>
                <a:ea typeface="メイリオ"/>
              </a:rPr>
              <a:t>よる助言等</a:t>
            </a:r>
            <a:endParaRPr lang="ja-JP" altLang="en-US" sz="1000">
              <a:latin typeface="メイリオ"/>
              <a:ea typeface="メイリオ"/>
            </a:endParaRPr>
          </a:p>
        </p:txBody>
      </p:sp>
      <p:sp>
        <p:nvSpPr>
          <p:cNvPr id="1173" name="テキスト 97"/>
          <p:cNvSpPr txBox="1"/>
          <p:nvPr/>
        </p:nvSpPr>
        <p:spPr>
          <a:xfrm>
            <a:off x="9030606" y="117000"/>
            <a:ext cx="786220" cy="276106"/>
          </a:xfrm>
          <a:prstGeom prst="rect">
            <a:avLst/>
          </a:prstGeom>
          <a:noFill/>
          <a:ln>
            <a:noFill/>
            <a:prstDash val="solid"/>
          </a:ln>
        </p:spPr>
        <p:txBody>
          <a:bodyPr wrap="square">
            <a:spAutoFit/>
          </a:bodyPr>
          <a:p>
            <a:pPr algn="l">
              <a:defRPr lang="ja-JP" altLang="en-US"/>
            </a:pPr>
            <a:r>
              <a:rPr lang="ja-JP" altLang="en-US" sz="1200">
                <a:latin typeface="メイリオ"/>
                <a:ea typeface="メイリオ"/>
              </a:rPr>
              <a:t>別添１</a:t>
            </a:r>
            <a:endParaRPr lang="ja-JP" altLang="en-US" sz="1200">
              <a:latin typeface="メイリオ"/>
              <a:ea typeface="メイリオ"/>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179" name="四角形 35"/>
          <p:cNvGraphicFramePr>
            <a:graphicFrameLocks noGrp="1"/>
          </p:cNvGraphicFramePr>
          <p:nvPr/>
        </p:nvGraphicFramePr>
        <p:xfrm>
          <a:off x="57000" y="269508"/>
          <a:ext cx="9767563" cy="6045566"/>
        </p:xfrm>
        <a:graphic>
          <a:graphicData uri="http://schemas.openxmlformats.org/drawingml/2006/table">
            <a:tbl>
              <a:tblPr firstRow="1" bandRow="1">
                <a:tableStyleId>{5C22544A-7EE6-4342-B048-85BDC9FD1C3A}</a:tableStyleId>
              </a:tblPr>
              <a:tblGrid>
                <a:gridCol w="1220945"/>
                <a:gridCol w="1220945"/>
                <a:gridCol w="1220945"/>
                <a:gridCol w="1288268"/>
                <a:gridCol w="1153625"/>
                <a:gridCol w="1220945"/>
                <a:gridCol w="1246977"/>
                <a:gridCol w="1194913"/>
              </a:tblGrid>
              <a:tr h="325506">
                <a:tc>
                  <a:txBody>
                    <a:bodyPr/>
                    <a:lstStyle/>
                    <a:p>
                      <a:pPr algn="ctr"/>
                      <a:r>
                        <a:rPr kumimoji="1" lang="ja-JP" altLang="en-US" sz="1200" b="0" dirty="0">
                          <a:solidFill>
                            <a:schemeClr val="tx1"/>
                          </a:solidFill>
                          <a:latin typeface="+mn-ea"/>
                          <a:ea typeface="+mn-ea"/>
                        </a:rPr>
                        <a:t>R7年8月 </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R7年9月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R7年10月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R7年11月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R7年12月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R8年1月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R8年2月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mn-ea"/>
                          <a:ea typeface="+mn-ea"/>
                        </a:rPr>
                        <a:t>R8年3月</a:t>
                      </a: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20060">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200" b="0" dirty="0">
                        <a:solidFill>
                          <a:schemeClr val="tx1"/>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180" name="テキスト 31"/>
          <p:cNvSpPr txBox="1"/>
          <p:nvPr/>
        </p:nvSpPr>
        <p:spPr>
          <a:xfrm>
            <a:off x="298287" y="1907954"/>
            <a:ext cx="956328" cy="830104"/>
          </a:xfrm>
          <a:prstGeom prst="rect">
            <a:avLst/>
          </a:prstGeom>
          <a:ln w="6350" cmpd="sng">
            <a:solidFill>
              <a:schemeClr val="tx1"/>
            </a:solidFill>
            <a:prstDash val="sysDash"/>
          </a:ln>
        </p:spPr>
        <p:txBody>
          <a:bodyPr wrap="square" lIns="36000" rIns="36000">
            <a:spAutoFit/>
          </a:bodyPr>
          <a:p>
            <a:pPr algn="l">
              <a:defRPr lang="ja-JP" altLang="en-US"/>
            </a:pPr>
            <a:r>
              <a:rPr lang="ja-JP" altLang="en-US" sz="1200"/>
              <a:t>（下旬）</a:t>
            </a:r>
            <a:endParaRPr lang="ja-JP" altLang="en-US" sz="1200"/>
          </a:p>
          <a:p>
            <a:pPr algn="l">
              <a:defRPr lang="ja-JP" altLang="en-US"/>
            </a:pPr>
            <a:r>
              <a:rPr lang="ja-JP" altLang="en-US" sz="1200"/>
              <a:t>支部薬剤師、</a:t>
            </a:r>
            <a:endParaRPr lang="ja-JP" altLang="en-US"/>
          </a:p>
          <a:p>
            <a:pPr algn="l">
              <a:defRPr lang="ja-JP" altLang="en-US"/>
            </a:pPr>
            <a:r>
              <a:rPr lang="ja-JP" altLang="en-US" sz="1200"/>
              <a:t>市町村</a:t>
            </a:r>
            <a:r>
              <a:rPr lang="ja-JP" altLang="en-US" sz="1200"/>
              <a:t>との</a:t>
            </a:r>
            <a:endParaRPr lang="ja-JP" altLang="en-US" sz="1200"/>
          </a:p>
          <a:p>
            <a:pPr algn="l">
              <a:defRPr lang="ja-JP" altLang="en-US"/>
            </a:pPr>
            <a:r>
              <a:rPr lang="ja-JP" altLang="en-US" sz="1200"/>
              <a:t>協議</a:t>
            </a:r>
            <a:endParaRPr lang="ja-JP" altLang="en-US" sz="1200"/>
          </a:p>
        </p:txBody>
      </p:sp>
      <p:sp>
        <p:nvSpPr>
          <p:cNvPr id="1181" name="テキスト 36"/>
          <p:cNvSpPr txBox="1"/>
          <p:nvPr/>
        </p:nvSpPr>
        <p:spPr>
          <a:xfrm>
            <a:off x="1137049" y="2977311"/>
            <a:ext cx="1153961" cy="830104"/>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(1)</a:t>
            </a:r>
            <a:r>
              <a:rPr lang="ja-JP" altLang="en-US" sz="1200"/>
              <a:t>お薬相談</a:t>
            </a:r>
            <a:endParaRPr lang="ja-JP" altLang="en-US" sz="1200"/>
          </a:p>
          <a:p>
            <a:pPr algn="l">
              <a:defRPr lang="ja-JP" altLang="en-US"/>
            </a:pPr>
            <a:r>
              <a:rPr lang="ja-JP" altLang="en-US" sz="1200"/>
              <a:t>    </a:t>
            </a:r>
            <a:r>
              <a:rPr lang="ja-JP" altLang="en-US" sz="1200"/>
              <a:t> </a:t>
            </a:r>
            <a:r>
              <a:rPr lang="ja-JP" altLang="en-US" sz="1200"/>
              <a:t> </a:t>
            </a:r>
            <a:r>
              <a:rPr lang="ja-JP" altLang="en-US" sz="1200"/>
              <a:t>通</a:t>
            </a:r>
            <a:r>
              <a:rPr lang="ja-JP" altLang="en-US" sz="1200"/>
              <a:t>知書</a:t>
            </a:r>
            <a:r>
              <a:rPr lang="ja-JP" altLang="en-US" sz="1200"/>
              <a:t>確認</a:t>
            </a:r>
            <a:r>
              <a:rPr lang="ja-JP" altLang="en-US" sz="1200"/>
              <a:t>①</a:t>
            </a:r>
            <a:endParaRPr lang="ja-JP" altLang="en-US" sz="1200"/>
          </a:p>
          <a:p>
            <a:pPr algn="l">
              <a:defRPr lang="ja-JP" altLang="en-US"/>
            </a:pPr>
            <a:r>
              <a:rPr lang="ja-JP" altLang="en-US" sz="1200"/>
              <a:t>（</a:t>
            </a:r>
            <a:r>
              <a:rPr lang="ja-JP" altLang="en-US" sz="1200"/>
              <a:t>R</a:t>
            </a:r>
            <a:r>
              <a:rPr lang="ja-JP" altLang="en-US" sz="1200"/>
              <a:t>7年6～7月</a:t>
            </a:r>
            <a:endParaRPr lang="ja-JP" altLang="en-US" sz="1200"/>
          </a:p>
          <a:p>
            <a:pPr algn="l">
              <a:defRPr lang="ja-JP" altLang="en-US"/>
            </a:pPr>
            <a:r>
              <a:rPr lang="ja-JP" altLang="en-US" sz="1200"/>
              <a:t>　</a:t>
            </a:r>
            <a:r>
              <a:rPr lang="ja-JP" altLang="en-US" sz="1200"/>
              <a:t>通知分）</a:t>
            </a:r>
            <a:endParaRPr lang="ja-JP" altLang="en-US" sz="1200"/>
          </a:p>
        </p:txBody>
      </p:sp>
      <p:sp>
        <p:nvSpPr>
          <p:cNvPr id="1182" name="テキスト 40"/>
          <p:cNvSpPr txBox="1"/>
          <p:nvPr/>
        </p:nvSpPr>
        <p:spPr>
          <a:xfrm>
            <a:off x="2663335" y="3262739"/>
            <a:ext cx="1331971" cy="276106"/>
          </a:xfrm>
          <a:prstGeom prst="rect">
            <a:avLst/>
          </a:prstGeom>
          <a:solidFill>
            <a:schemeClr val="bg1"/>
          </a:solidFill>
          <a:ln w="6350">
            <a:solidFill>
              <a:schemeClr val="tx1"/>
            </a:solidFill>
            <a:prstDash val="sysDash"/>
          </a:ln>
        </p:spPr>
        <p:txBody>
          <a:bodyPr wrap="square" lIns="0" rIns="0">
            <a:spAutoFit/>
          </a:bodyPr>
          <a:p>
            <a:pPr algn="ctr">
              <a:defRPr lang="ja-JP" altLang="en-US"/>
            </a:pPr>
            <a:r>
              <a:rPr lang="ja-JP" altLang="en-US" sz="1200"/>
              <a:t> (2)レセプト確認①</a:t>
            </a:r>
            <a:endParaRPr lang="ja-JP" altLang="en-US" sz="1200"/>
          </a:p>
        </p:txBody>
      </p:sp>
      <p:sp>
        <p:nvSpPr>
          <p:cNvPr id="1183" name="テキスト 41"/>
          <p:cNvSpPr txBox="1"/>
          <p:nvPr/>
        </p:nvSpPr>
        <p:spPr>
          <a:xfrm>
            <a:off x="4741237" y="3262739"/>
            <a:ext cx="1153642" cy="460772"/>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(3)服薬支援対象</a:t>
            </a:r>
            <a:endParaRPr lang="ja-JP" altLang="en-US" sz="1200"/>
          </a:p>
          <a:p>
            <a:pPr algn="l">
              <a:defRPr lang="ja-JP" altLang="en-US"/>
            </a:pPr>
            <a:r>
              <a:rPr lang="ja-JP" altLang="en-US" sz="1200"/>
              <a:t> 　 </a:t>
            </a:r>
            <a:r>
              <a:rPr lang="ja-JP" altLang="en-US" sz="1200"/>
              <a:t>者へ介入</a:t>
            </a:r>
            <a:r>
              <a:rPr lang="ja-JP" altLang="en-US" sz="1200"/>
              <a:t>①</a:t>
            </a:r>
            <a:endParaRPr lang="ja-JP" altLang="en-US" sz="1200"/>
          </a:p>
        </p:txBody>
      </p:sp>
      <p:sp>
        <p:nvSpPr>
          <p:cNvPr id="1184" name="テキスト 47"/>
          <p:cNvSpPr txBox="1"/>
          <p:nvPr/>
        </p:nvSpPr>
        <p:spPr>
          <a:xfrm>
            <a:off x="2701489" y="3857462"/>
            <a:ext cx="1219298" cy="830104"/>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(1)</a:t>
            </a:r>
            <a:r>
              <a:rPr lang="ja-JP" altLang="en-US" sz="1200"/>
              <a:t>お薬相談</a:t>
            </a:r>
            <a:endParaRPr lang="ja-JP" altLang="en-US" sz="1200"/>
          </a:p>
          <a:p>
            <a:pPr algn="l">
              <a:defRPr lang="ja-JP" altLang="en-US"/>
            </a:pPr>
            <a:r>
              <a:rPr lang="ja-JP" altLang="en-US" sz="1200"/>
              <a:t>    </a:t>
            </a:r>
            <a:r>
              <a:rPr lang="ja-JP" altLang="en-US" sz="1200"/>
              <a:t> </a:t>
            </a:r>
            <a:r>
              <a:rPr lang="ja-JP" altLang="en-US" sz="1200"/>
              <a:t> </a:t>
            </a:r>
            <a:r>
              <a:rPr lang="ja-JP" altLang="en-US" sz="1200"/>
              <a:t>通</a:t>
            </a:r>
            <a:r>
              <a:rPr lang="ja-JP" altLang="en-US" sz="1200"/>
              <a:t>知書</a:t>
            </a:r>
            <a:r>
              <a:rPr lang="ja-JP" altLang="en-US" sz="1200"/>
              <a:t>確認②</a:t>
            </a:r>
            <a:endParaRPr lang="ja-JP" altLang="en-US" sz="1200"/>
          </a:p>
          <a:p>
            <a:pPr algn="l">
              <a:defRPr lang="ja-JP" altLang="en-US"/>
            </a:pPr>
            <a:r>
              <a:rPr lang="ja-JP" altLang="en-US" sz="1200"/>
              <a:t>（</a:t>
            </a:r>
            <a:r>
              <a:rPr lang="ja-JP" altLang="en-US" sz="1200"/>
              <a:t>R</a:t>
            </a:r>
            <a:r>
              <a:rPr lang="ja-JP" altLang="en-US" sz="1200"/>
              <a:t>7年8～9月</a:t>
            </a:r>
            <a:endParaRPr lang="ja-JP" altLang="en-US" sz="1200"/>
          </a:p>
          <a:p>
            <a:pPr algn="l">
              <a:defRPr lang="ja-JP" altLang="en-US"/>
            </a:pPr>
            <a:r>
              <a:rPr lang="ja-JP" altLang="en-US" sz="1200"/>
              <a:t>　</a:t>
            </a:r>
            <a:r>
              <a:rPr lang="ja-JP" altLang="en-US" sz="1200"/>
              <a:t>通知分）</a:t>
            </a:r>
            <a:endParaRPr lang="ja-JP" altLang="en-US" sz="1200"/>
          </a:p>
        </p:txBody>
      </p:sp>
      <p:sp>
        <p:nvSpPr>
          <p:cNvPr id="1185" name="テキスト 48"/>
          <p:cNvSpPr txBox="1"/>
          <p:nvPr/>
        </p:nvSpPr>
        <p:spPr>
          <a:xfrm>
            <a:off x="4739337" y="4789421"/>
            <a:ext cx="1284708" cy="830104"/>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(1)</a:t>
            </a:r>
            <a:r>
              <a:rPr lang="ja-JP" altLang="en-US" sz="1200"/>
              <a:t>お薬相談</a:t>
            </a:r>
            <a:endParaRPr lang="ja-JP" altLang="en-US" sz="1200"/>
          </a:p>
          <a:p>
            <a:pPr algn="l">
              <a:defRPr lang="ja-JP" altLang="en-US"/>
            </a:pPr>
            <a:r>
              <a:rPr lang="ja-JP" altLang="en-US" sz="1200"/>
              <a:t>    </a:t>
            </a:r>
            <a:r>
              <a:rPr lang="ja-JP" altLang="en-US" sz="1200"/>
              <a:t> </a:t>
            </a:r>
            <a:r>
              <a:rPr lang="ja-JP" altLang="en-US" sz="1200"/>
              <a:t> </a:t>
            </a:r>
            <a:r>
              <a:rPr lang="ja-JP" altLang="en-US" sz="1200"/>
              <a:t>通</a:t>
            </a:r>
            <a:r>
              <a:rPr lang="ja-JP" altLang="en-US" sz="1200"/>
              <a:t>知書</a:t>
            </a:r>
            <a:r>
              <a:rPr lang="ja-JP" altLang="en-US" sz="1200"/>
              <a:t>確認</a:t>
            </a:r>
            <a:r>
              <a:rPr lang="ja-JP" altLang="en-US" sz="1200"/>
              <a:t>③</a:t>
            </a:r>
            <a:endParaRPr lang="ja-JP" altLang="en-US" sz="1200"/>
          </a:p>
          <a:p>
            <a:pPr algn="l">
              <a:defRPr lang="ja-JP" altLang="en-US"/>
            </a:pPr>
            <a:r>
              <a:rPr lang="ja-JP" altLang="en-US" sz="1200"/>
              <a:t>（</a:t>
            </a:r>
            <a:r>
              <a:rPr lang="ja-JP" altLang="en-US" sz="1200"/>
              <a:t>R</a:t>
            </a:r>
            <a:r>
              <a:rPr lang="ja-JP" altLang="en-US" sz="1200"/>
              <a:t>7年10～11月</a:t>
            </a:r>
            <a:endParaRPr lang="ja-JP" altLang="en-US" sz="1200"/>
          </a:p>
          <a:p>
            <a:pPr algn="l">
              <a:defRPr lang="ja-JP" altLang="en-US"/>
            </a:pPr>
            <a:r>
              <a:rPr lang="ja-JP" altLang="en-US" sz="1200"/>
              <a:t>　</a:t>
            </a:r>
            <a:r>
              <a:rPr lang="ja-JP" altLang="en-US" sz="1200"/>
              <a:t>通知分）</a:t>
            </a:r>
            <a:endParaRPr lang="ja-JP" altLang="en-US" sz="1200"/>
          </a:p>
        </p:txBody>
      </p:sp>
      <p:sp>
        <p:nvSpPr>
          <p:cNvPr id="1186" name="テキスト 49"/>
          <p:cNvSpPr txBox="1"/>
          <p:nvPr/>
        </p:nvSpPr>
        <p:spPr>
          <a:xfrm>
            <a:off x="4708709" y="4174761"/>
            <a:ext cx="1282857" cy="276106"/>
          </a:xfrm>
          <a:prstGeom prst="rect">
            <a:avLst/>
          </a:prstGeom>
          <a:solidFill>
            <a:schemeClr val="bg1"/>
          </a:solidFill>
          <a:ln w="6350">
            <a:solidFill>
              <a:schemeClr val="tx1"/>
            </a:solidFill>
            <a:prstDash val="sysDash"/>
          </a:ln>
        </p:spPr>
        <p:txBody>
          <a:bodyPr wrap="square" lIns="0" rIns="0">
            <a:spAutoFit/>
          </a:bodyPr>
          <a:p>
            <a:pPr algn="ctr">
              <a:defRPr lang="ja-JP" altLang="en-US"/>
            </a:pPr>
            <a:r>
              <a:rPr lang="ja-JP" altLang="en-US" sz="1200"/>
              <a:t>(2)レセプト確認</a:t>
            </a:r>
            <a:r>
              <a:rPr lang="ja-JP" altLang="en-US" sz="1200"/>
              <a:t>②</a:t>
            </a:r>
            <a:endParaRPr lang="ja-JP" altLang="en-US" sz="1200"/>
          </a:p>
        </p:txBody>
      </p:sp>
      <p:sp>
        <p:nvSpPr>
          <p:cNvPr id="1187" name="テキスト 50"/>
          <p:cNvSpPr txBox="1"/>
          <p:nvPr/>
        </p:nvSpPr>
        <p:spPr>
          <a:xfrm>
            <a:off x="6494855" y="4165236"/>
            <a:ext cx="1153642" cy="460772"/>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(3)服薬支援対象</a:t>
            </a:r>
            <a:endParaRPr lang="ja-JP" altLang="en-US" sz="1200"/>
          </a:p>
          <a:p>
            <a:pPr algn="l">
              <a:defRPr lang="ja-JP" altLang="en-US"/>
            </a:pPr>
            <a:r>
              <a:rPr lang="ja-JP" altLang="en-US" sz="1200"/>
              <a:t>　 </a:t>
            </a:r>
            <a:r>
              <a:rPr lang="ja-JP" altLang="en-US" sz="1200"/>
              <a:t>者へ介入②</a:t>
            </a:r>
            <a:endParaRPr lang="ja-JP" altLang="en-US" sz="1200"/>
          </a:p>
        </p:txBody>
      </p:sp>
      <p:sp>
        <p:nvSpPr>
          <p:cNvPr id="1188" name="テキスト 51"/>
          <p:cNvSpPr txBox="1"/>
          <p:nvPr/>
        </p:nvSpPr>
        <p:spPr>
          <a:xfrm>
            <a:off x="6464997" y="5070363"/>
            <a:ext cx="1257210" cy="276106"/>
          </a:xfrm>
          <a:prstGeom prst="rect">
            <a:avLst/>
          </a:prstGeom>
          <a:solidFill>
            <a:schemeClr val="bg1"/>
          </a:solidFill>
          <a:ln w="6350">
            <a:solidFill>
              <a:schemeClr val="tx1"/>
            </a:solidFill>
            <a:prstDash val="sysDash"/>
          </a:ln>
        </p:spPr>
        <p:txBody>
          <a:bodyPr wrap="square" lIns="0" rIns="0">
            <a:spAutoFit/>
          </a:bodyPr>
          <a:p>
            <a:pPr algn="ctr">
              <a:defRPr lang="ja-JP" altLang="en-US"/>
            </a:pPr>
            <a:r>
              <a:rPr lang="ja-JP" altLang="en-US" sz="1200"/>
              <a:t>(2)レセプト確認</a:t>
            </a:r>
            <a:r>
              <a:rPr lang="ja-JP" altLang="en-US" sz="1200"/>
              <a:t>③</a:t>
            </a:r>
            <a:endParaRPr lang="ja-JP" altLang="en-US" sz="1200"/>
          </a:p>
        </p:txBody>
      </p:sp>
      <p:sp>
        <p:nvSpPr>
          <p:cNvPr id="1189" name="テキスト 52"/>
          <p:cNvSpPr txBox="1"/>
          <p:nvPr/>
        </p:nvSpPr>
        <p:spPr>
          <a:xfrm>
            <a:off x="8019346" y="5066420"/>
            <a:ext cx="1149095" cy="460772"/>
          </a:xfrm>
          <a:prstGeom prst="rect">
            <a:avLst/>
          </a:prstGeom>
          <a:solidFill>
            <a:schemeClr val="bg1"/>
          </a:solidFill>
          <a:ln w="6350">
            <a:solidFill>
              <a:schemeClr val="tx1"/>
            </a:solidFill>
            <a:prstDash val="sysDash"/>
          </a:ln>
        </p:spPr>
        <p:txBody>
          <a:bodyPr wrap="square" lIns="0" rIns="0">
            <a:spAutoFit/>
          </a:bodyPr>
          <a:p>
            <a:pPr algn="l">
              <a:defRPr lang="ja-JP" altLang="en-US"/>
            </a:pPr>
            <a:r>
              <a:rPr lang="ja-JP" altLang="en-US" sz="1200"/>
              <a:t> (3)服薬支援対象</a:t>
            </a:r>
            <a:endParaRPr lang="ja-JP" altLang="en-US" sz="1200"/>
          </a:p>
          <a:p>
            <a:pPr algn="l">
              <a:defRPr lang="ja-JP" altLang="en-US"/>
            </a:pPr>
            <a:r>
              <a:rPr lang="ja-JP" altLang="en-US" sz="1200"/>
              <a:t> </a:t>
            </a:r>
            <a:r>
              <a:rPr lang="ja-JP" altLang="en-US" sz="1200"/>
              <a:t> </a:t>
            </a:r>
            <a:r>
              <a:rPr lang="ja-JP" altLang="en-US" sz="1200"/>
              <a:t>    </a:t>
            </a:r>
            <a:r>
              <a:rPr lang="ja-JP" altLang="en-US" sz="1200"/>
              <a:t>者へ介入</a:t>
            </a:r>
            <a:r>
              <a:rPr lang="ja-JP" altLang="en-US" sz="1200"/>
              <a:t>③</a:t>
            </a:r>
            <a:endParaRPr lang="ja-JP" altLang="en-US" sz="1200"/>
          </a:p>
        </p:txBody>
      </p:sp>
      <p:sp>
        <p:nvSpPr>
          <p:cNvPr id="1190" name="テキスト 53"/>
          <p:cNvSpPr txBox="1"/>
          <p:nvPr/>
        </p:nvSpPr>
        <p:spPr>
          <a:xfrm>
            <a:off x="8342537" y="5721207"/>
            <a:ext cx="1462982" cy="460772"/>
          </a:xfrm>
          <a:prstGeom prst="rect">
            <a:avLst/>
          </a:prstGeom>
          <a:solidFill>
            <a:schemeClr val="bg1"/>
          </a:solidFill>
          <a:ln w="6350">
            <a:solidFill>
              <a:schemeClr val="tx1"/>
            </a:solidFill>
            <a:prstDash val="sysDash"/>
          </a:ln>
        </p:spPr>
        <p:txBody>
          <a:bodyPr wrap="square" lIns="0" rIns="0">
            <a:spAutoFit/>
          </a:bodyPr>
          <a:p>
            <a:pPr algn="ctr">
              <a:defRPr lang="ja-JP" altLang="en-US"/>
            </a:pPr>
            <a:r>
              <a:rPr lang="ja-JP" altLang="en-US" sz="1200"/>
              <a:t>安芸支部・高陵支部</a:t>
            </a:r>
            <a:endParaRPr lang="ja-JP" altLang="en-US" sz="1200"/>
          </a:p>
          <a:p>
            <a:pPr algn="ctr">
              <a:defRPr lang="ja-JP" altLang="en-US"/>
            </a:pPr>
            <a:r>
              <a:rPr lang="ja-JP" altLang="en-US" sz="1200"/>
              <a:t>合同報告会（予定）</a:t>
            </a:r>
            <a:endParaRPr lang="ja-JP" altLang="en-US" sz="1200"/>
          </a:p>
        </p:txBody>
      </p:sp>
      <p:sp>
        <p:nvSpPr>
          <p:cNvPr id="1191" name="図形 54"/>
          <p:cNvSpPr/>
          <p:nvPr/>
        </p:nvSpPr>
        <p:spPr>
          <a:xfrm>
            <a:off x="2335594" y="3217339"/>
            <a:ext cx="315551" cy="36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2" name="図形 55"/>
          <p:cNvSpPr/>
          <p:nvPr/>
        </p:nvSpPr>
        <p:spPr>
          <a:xfrm>
            <a:off x="6084536" y="4119836"/>
            <a:ext cx="358834" cy="36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3" name="図形 56"/>
          <p:cNvSpPr/>
          <p:nvPr/>
        </p:nvSpPr>
        <p:spPr>
          <a:xfrm>
            <a:off x="7743958" y="5025641"/>
            <a:ext cx="256565" cy="365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4" name="図形 57"/>
          <p:cNvSpPr/>
          <p:nvPr/>
        </p:nvSpPr>
        <p:spPr>
          <a:xfrm>
            <a:off x="4120413" y="3217339"/>
            <a:ext cx="515431" cy="36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5" name="図形 58"/>
          <p:cNvSpPr/>
          <p:nvPr/>
        </p:nvSpPr>
        <p:spPr>
          <a:xfrm>
            <a:off x="3985080" y="4119836"/>
            <a:ext cx="646808" cy="36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6" name="図形 59"/>
          <p:cNvSpPr/>
          <p:nvPr/>
        </p:nvSpPr>
        <p:spPr>
          <a:xfrm>
            <a:off x="6083574" y="5021021"/>
            <a:ext cx="357912" cy="36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7" name="テキスト 60"/>
          <p:cNvSpPr txBox="1"/>
          <p:nvPr/>
        </p:nvSpPr>
        <p:spPr>
          <a:xfrm>
            <a:off x="0" y="-9823"/>
            <a:ext cx="8237925" cy="306884"/>
          </a:xfrm>
          <a:prstGeom prst="rect">
            <a:avLst/>
          </a:prstGeom>
          <a:noFill/>
          <a:ln>
            <a:noFill/>
            <a:prstDash val="sysDot"/>
          </a:ln>
        </p:spPr>
        <p:txBody>
          <a:bodyPr wrap="square">
            <a:spAutoFit/>
          </a:bodyPr>
          <a:p>
            <a:pPr algn="l">
              <a:defRPr lang="ja-JP" altLang="en-US"/>
            </a:pPr>
            <a:r>
              <a:rPr lang="ja-JP" altLang="en-US" sz="1400">
                <a:latin typeface="メイリオ"/>
                <a:ea typeface="メイリオ"/>
              </a:rPr>
              <a:t>＜市町村と連携した服薬指導事業＞　R7年度</a:t>
            </a:r>
            <a:r>
              <a:rPr lang="ja-JP" altLang="en-US" sz="1400">
                <a:latin typeface="メイリオ"/>
                <a:ea typeface="メイリオ"/>
              </a:rPr>
              <a:t>スケジュール（イメージ）</a:t>
            </a:r>
            <a:endParaRPr lang="ja-JP" altLang="en-US" sz="1200">
              <a:latin typeface="メイリオ"/>
              <a:ea typeface="メイリオ"/>
            </a:endParaRPr>
          </a:p>
        </p:txBody>
      </p:sp>
      <p:sp>
        <p:nvSpPr>
          <p:cNvPr id="1198" name="テキスト 61"/>
          <p:cNvSpPr txBox="1"/>
          <p:nvPr/>
        </p:nvSpPr>
        <p:spPr>
          <a:xfrm>
            <a:off x="0" y="6496406"/>
            <a:ext cx="9594704" cy="276106"/>
          </a:xfrm>
          <a:prstGeom prst="rect">
            <a:avLst/>
          </a:prstGeom>
        </p:spPr>
        <p:txBody>
          <a:bodyPr wrap="square">
            <a:spAutoFit/>
          </a:bodyPr>
          <a:p>
            <a:pPr>
              <a:defRPr lang="ja-JP" altLang="en-US"/>
            </a:pPr>
            <a:r>
              <a:rPr lang="ja-JP" altLang="en-US" sz="1200">
                <a:latin typeface="メイリオ"/>
                <a:ea typeface="メイリオ"/>
              </a:rPr>
              <a:t>・</a:t>
            </a:r>
            <a:r>
              <a:rPr lang="ja-JP" altLang="en-US" sz="1200">
                <a:latin typeface="メイリオ"/>
                <a:ea typeface="メイリオ"/>
              </a:rPr>
              <a:t>市町村、福祉保健所と地域の薬剤師で調整したうえで</a:t>
            </a:r>
            <a:r>
              <a:rPr lang="ja-JP" altLang="en-US" sz="1200">
                <a:latin typeface="メイリオ"/>
                <a:ea typeface="メイリオ"/>
              </a:rPr>
              <a:t>決定しますので、上記のスケジュールから変更</a:t>
            </a:r>
            <a:r>
              <a:rPr lang="ja-JP" altLang="en-US" sz="1200">
                <a:latin typeface="メイリオ"/>
                <a:ea typeface="メイリオ"/>
              </a:rPr>
              <a:t>となる場合が</a:t>
            </a:r>
            <a:r>
              <a:rPr lang="ja-JP" altLang="en-US" sz="1200">
                <a:latin typeface="メイリオ"/>
                <a:ea typeface="メイリオ"/>
              </a:rPr>
              <a:t>あります。</a:t>
            </a:r>
            <a:endParaRPr lang="ja-JP" altLang="en-US" sz="1200">
              <a:latin typeface="メイリオ"/>
              <a:ea typeface="メイリオ"/>
            </a:endParaRPr>
          </a:p>
        </p:txBody>
      </p:sp>
      <p:sp>
        <p:nvSpPr>
          <p:cNvPr id="1199" name="テキスト 24"/>
          <p:cNvSpPr txBox="1"/>
          <p:nvPr/>
        </p:nvSpPr>
        <p:spPr>
          <a:xfrm>
            <a:off x="121971" y="651590"/>
            <a:ext cx="894098" cy="645438"/>
          </a:xfrm>
          <a:prstGeom prst="rect">
            <a:avLst/>
          </a:prstGeom>
          <a:solidFill>
            <a:schemeClr val="bg1"/>
          </a:solidFill>
          <a:ln w="6350" cmpd="sng">
            <a:solidFill>
              <a:schemeClr val="tx1"/>
            </a:solidFill>
            <a:prstDash val="sysDash"/>
          </a:ln>
        </p:spPr>
        <p:txBody>
          <a:bodyPr wrap="square" lIns="36000" rIns="36000">
            <a:spAutoFit/>
          </a:bodyPr>
          <a:p>
            <a:pPr algn="l">
              <a:defRPr lang="ja-JP" altLang="en-US"/>
            </a:pPr>
            <a:r>
              <a:rPr lang="ja-JP" altLang="en-US" sz="1200"/>
              <a:t>（中旬）</a:t>
            </a:r>
            <a:endParaRPr lang="ja-JP" altLang="en-US" sz="1200"/>
          </a:p>
          <a:p>
            <a:pPr algn="l">
              <a:defRPr lang="ja-JP" altLang="en-US"/>
            </a:pPr>
            <a:r>
              <a:rPr lang="ja-JP" altLang="en-US" sz="1200"/>
              <a:t>協力薬剤師の募集</a:t>
            </a:r>
            <a:endParaRPr lang="ja-JP" altLang="en-US" sz="1200"/>
          </a:p>
        </p:txBody>
      </p:sp>
      <p:sp>
        <p:nvSpPr>
          <p:cNvPr id="1200" name="テキスト 25"/>
          <p:cNvSpPr txBox="1"/>
          <p:nvPr/>
        </p:nvSpPr>
        <p:spPr>
          <a:xfrm>
            <a:off x="234716" y="1367812"/>
            <a:ext cx="811808" cy="460772"/>
          </a:xfrm>
          <a:prstGeom prst="rect">
            <a:avLst/>
          </a:prstGeom>
          <a:solidFill>
            <a:schemeClr val="bg1"/>
          </a:solidFill>
          <a:ln w="6350" cmpd="sng">
            <a:solidFill>
              <a:schemeClr val="tx1"/>
            </a:solidFill>
            <a:prstDash val="sysDash"/>
          </a:ln>
        </p:spPr>
        <p:txBody>
          <a:bodyPr wrap="square" lIns="36000" rIns="36000">
            <a:spAutoFit/>
          </a:bodyPr>
          <a:p>
            <a:pPr algn="ctr">
              <a:defRPr lang="ja-JP" altLang="en-US"/>
            </a:pPr>
            <a:r>
              <a:rPr lang="ja-JP" altLang="en-US" sz="1200"/>
              <a:t>（下旬）</a:t>
            </a:r>
            <a:endParaRPr lang="ja-JP" altLang="en-US" sz="1200"/>
          </a:p>
          <a:p>
            <a:pPr algn="ctr">
              <a:defRPr lang="ja-JP" altLang="en-US"/>
            </a:pPr>
            <a:r>
              <a:rPr lang="ja-JP" altLang="en-US" sz="1200"/>
              <a:t>説明会</a:t>
            </a:r>
            <a:endParaRPr lang="ja-JP" altLang="en-US" sz="1200"/>
          </a:p>
        </p:txBody>
      </p:sp>
      <p:sp>
        <p:nvSpPr>
          <p:cNvPr id="1201" name="図形 29"/>
          <p:cNvSpPr/>
          <p:nvPr/>
        </p:nvSpPr>
        <p:spPr>
          <a:xfrm>
            <a:off x="1714030" y="1689225"/>
            <a:ext cx="1508814" cy="847402"/>
          </a:xfrm>
          <a:prstGeom prst="wedgeRectCallout">
            <a:avLst>
              <a:gd name="adj1" fmla="val -37062"/>
              <a:gd name="adj2" fmla="val 94629"/>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200"/>
              <a:t>お薬相談通知書の確認は複数名で行っていただくことを考えています。</a:t>
            </a:r>
            <a:endParaRPr lang="ja-JP" altLang="en-US"/>
          </a:p>
        </p:txBody>
      </p:sp>
      <p:sp>
        <p:nvSpPr>
          <p:cNvPr id="1202" name="テキスト 96"/>
          <p:cNvSpPr txBox="1"/>
          <p:nvPr/>
        </p:nvSpPr>
        <p:spPr>
          <a:xfrm>
            <a:off x="9071443" y="9227"/>
            <a:ext cx="786220" cy="276106"/>
          </a:xfrm>
          <a:prstGeom prst="rect">
            <a:avLst/>
          </a:prstGeom>
          <a:noFill/>
          <a:ln>
            <a:noFill/>
            <a:prstDash val="solid"/>
          </a:ln>
        </p:spPr>
        <p:txBody>
          <a:bodyPr wrap="square">
            <a:spAutoFit/>
          </a:bodyPr>
          <a:p>
            <a:pPr algn="l">
              <a:defRPr lang="ja-JP" altLang="en-US"/>
            </a:pPr>
            <a:r>
              <a:rPr lang="ja-JP" altLang="en-US" sz="1200">
                <a:latin typeface="メイリオ"/>
                <a:ea typeface="メイリオ"/>
              </a:rPr>
              <a:t>別添２</a:t>
            </a:r>
            <a:endParaRPr lang="ja-JP" altLang="en-US" sz="1200">
              <a:latin typeface="メイリオ"/>
              <a:ea typeface="メイリオ"/>
            </a:endParaRP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Office 2013 - 2022 Theme</Template>
  <TotalTime>177</TotalTime>
  <Words>531</Words>
  <Application>JUST Focus</Application>
  <Paragraphs>57</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4.1.7</AppVersion>
  <PresentationFormat>ユーザー設定</PresentationFormat>
  <Slides>2</Slides>
  <Notes>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KPA-13</dc:creator>
  <cp:lastModifiedBy>449010</cp:lastModifiedBy>
  <dcterms:created xsi:type="dcterms:W3CDTF">2025-05-22T23:23:29Z</dcterms:created>
  <dcterms:modified xsi:type="dcterms:W3CDTF">2025-08-15T04:29:14Z</dcterms:modified>
  <cp:revision>39</cp:revision>
</cp:coreProperties>
</file>

<file path=docProps/custom.xml><?xml version="1.0" encoding="utf-8"?>
<Properties xmlns:vt="http://schemas.openxmlformats.org/officeDocument/2006/docPropsVTypes" xmlns="http://schemas.openxmlformats.org/officeDocument/2006/custom-properties"/>
</file>