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0" r:id="rId3"/>
  </p:sldIdLst>
  <p:sldSz cx="6858000" cy="9906000" type="A4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馬場　健太" initials="馬場　健太" lastIdx="1" clrIdx="0">
    <p:extLst>
      <p:ext uri="{19B8F6BF-5375-455C-9EA6-DF929625EA0E}">
        <p15:presenceInfo xmlns:p15="http://schemas.microsoft.com/office/powerpoint/2012/main" userId="S-1-5-21-4009861316-1456704480-536997439-1113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0099CC"/>
    <a:srgbClr val="00FFFF"/>
    <a:srgbClr val="336699"/>
    <a:srgbClr val="FF9999"/>
    <a:srgbClr val="FFCCCC"/>
    <a:srgbClr val="008080"/>
    <a:srgbClr val="FF6699"/>
    <a:srgbClr val="FFCC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18" autoAdjust="0"/>
    <p:restoredTop sz="92442" autoAdjust="0"/>
  </p:normalViewPr>
  <p:slideViewPr>
    <p:cSldViewPr>
      <p:cViewPr>
        <p:scale>
          <a:sx n="34" d="100"/>
          <a:sy n="34" d="100"/>
        </p:scale>
        <p:origin x="2684" y="26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5466" cy="501339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074" y="1"/>
            <a:ext cx="2985465" cy="501339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9E0387D7-2990-4FD0-BE49-923C4FAF4579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750888"/>
            <a:ext cx="26019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330" y="4758687"/>
            <a:ext cx="5511505" cy="4508824"/>
          </a:xfrm>
          <a:prstGeom prst="rect">
            <a:avLst/>
          </a:prstGeom>
        </p:spPr>
        <p:txBody>
          <a:bodyPr vert="horz" lIns="93113" tIns="46557" rIns="93113" bIns="4655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5762"/>
            <a:ext cx="2985466" cy="501338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074" y="9515762"/>
            <a:ext cx="2985465" cy="501338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1D676B2A-D7EB-4700-ADE5-072C84C099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332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676B2A-D7EB-4700-ADE5-072C84C099C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745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※</a:t>
            </a:r>
            <a:r>
              <a:rPr kumimoji="1" lang="ja-JP" altLang="en-US" dirty="0"/>
              <a:t>参加申し込み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676B2A-D7EB-4700-ADE5-072C84C099CB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593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E486-B2E5-4382-B959-901FE173C902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B87F-21C0-46A1-B30E-01BF1CED8F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3273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E486-B2E5-4382-B959-901FE173C902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B87F-21C0-46A1-B30E-01BF1CED8F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4320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E486-B2E5-4382-B959-901FE173C902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B87F-21C0-46A1-B30E-01BF1CED8F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2018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E486-B2E5-4382-B959-901FE173C902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B87F-21C0-46A1-B30E-01BF1CED8F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429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E486-B2E5-4382-B959-901FE173C902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B87F-21C0-46A1-B30E-01BF1CED8F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5476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E486-B2E5-4382-B959-901FE173C902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B87F-21C0-46A1-B30E-01BF1CED8F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0082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E486-B2E5-4382-B959-901FE173C902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B87F-21C0-46A1-B30E-01BF1CED8F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8951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E486-B2E5-4382-B959-901FE173C902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B87F-21C0-46A1-B30E-01BF1CED8F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828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E486-B2E5-4382-B959-901FE173C902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B87F-21C0-46A1-B30E-01BF1CED8F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9090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E486-B2E5-4382-B959-901FE173C902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B87F-21C0-46A1-B30E-01BF1CED8F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630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E486-B2E5-4382-B959-901FE173C902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AB87F-21C0-46A1-B30E-01BF1CED8F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9991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CE486-B2E5-4382-B959-901FE173C902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AB87F-21C0-46A1-B30E-01BF1CED8F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2424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s://ayumi-seminar.com/KYG2511/signu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1" y="-1"/>
            <a:ext cx="6858000" cy="1837296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651892" y="9179210"/>
            <a:ext cx="1129035" cy="468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共催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200" dirty="0">
                <a:solidFill>
                  <a:schemeClr val="tx1"/>
                </a:solidFill>
              </a:rPr>
              <a:t>　　　</a:t>
            </a:r>
            <a:r>
              <a:rPr kumimoji="1" lang="ja-JP" altLang="en-US" dirty="0"/>
              <a:t>　　　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218555" y="1979450"/>
            <a:ext cx="2835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火</a:t>
            </a:r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602973" y="2006851"/>
            <a:ext cx="28905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413005" y="2043141"/>
            <a:ext cx="589467" cy="317571"/>
            <a:chOff x="754855" y="5946339"/>
            <a:chExt cx="589467" cy="317571"/>
          </a:xfrm>
        </p:grpSpPr>
        <p:grpSp>
          <p:nvGrpSpPr>
            <p:cNvPr id="50" name="グループ化 49"/>
            <p:cNvGrpSpPr/>
            <p:nvPr/>
          </p:nvGrpSpPr>
          <p:grpSpPr>
            <a:xfrm>
              <a:off x="754855" y="5946339"/>
              <a:ext cx="589467" cy="317571"/>
              <a:chOff x="1763688" y="1435882"/>
              <a:chExt cx="1442565" cy="1257093"/>
            </a:xfrm>
          </p:grpSpPr>
          <p:sp>
            <p:nvSpPr>
              <p:cNvPr id="51" name="角丸四角形 50"/>
              <p:cNvSpPr/>
              <p:nvPr/>
            </p:nvSpPr>
            <p:spPr>
              <a:xfrm>
                <a:off x="1763688" y="1435882"/>
                <a:ext cx="1137765" cy="952293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" name="角丸四角形 51"/>
              <p:cNvSpPr/>
              <p:nvPr/>
            </p:nvSpPr>
            <p:spPr>
              <a:xfrm>
                <a:off x="2068488" y="1740682"/>
                <a:ext cx="1137765" cy="952293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3" name="角丸四角形 52"/>
              <p:cNvSpPr/>
              <p:nvPr/>
            </p:nvSpPr>
            <p:spPr>
              <a:xfrm>
                <a:off x="1916088" y="1588282"/>
                <a:ext cx="1137765" cy="952293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8" name="正方形/長方形 17"/>
            <p:cNvSpPr/>
            <p:nvPr/>
          </p:nvSpPr>
          <p:spPr>
            <a:xfrm>
              <a:off x="817129" y="5984839"/>
              <a:ext cx="473993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lang="ja-JP" altLang="en-US" sz="1000" dirty="0">
                  <a:solidFill>
                    <a:schemeClr val="accent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日時</a:t>
              </a:r>
            </a:p>
          </p:txBody>
        </p:sp>
      </p:grpSp>
      <p:pic>
        <p:nvPicPr>
          <p:cNvPr id="21" name="Picture 5" descr="C:\Users\naomi.okada\Desktop\4_ayumi_yoko_cor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056" y="9170016"/>
            <a:ext cx="1812509" cy="358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3" name="直線コネクタ 42"/>
          <p:cNvCxnSpPr/>
          <p:nvPr/>
        </p:nvCxnSpPr>
        <p:spPr>
          <a:xfrm>
            <a:off x="332251" y="2936392"/>
            <a:ext cx="6264696" cy="0"/>
          </a:xfrm>
          <a:prstGeom prst="line">
            <a:avLst/>
          </a:prstGeom>
          <a:ln w="25400">
            <a:solidFill>
              <a:srgbClr val="FF0000">
                <a:alpha val="50000"/>
              </a:srgbClr>
            </a:solidFill>
            <a:prstDash val="sysDot"/>
            <a:round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/>
          <p:cNvSpPr/>
          <p:nvPr/>
        </p:nvSpPr>
        <p:spPr>
          <a:xfrm>
            <a:off x="287147" y="74632"/>
            <a:ext cx="61862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br>
              <a:rPr lang="en-US" altLang="ja-JP" sz="16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prstClr val="black">
                    <a:lumMod val="65000"/>
                    <a:lumOff val="35000"/>
                  </a:prstClr>
                </a:solidFill>
                <a:effectLst>
                  <a:reflection blurRad="12700" stA="28000" endPos="45000" dist="1000" dir="5400000" sy="-100000" algn="bl" rotWithShape="0"/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endParaRPr lang="en-US" altLang="ja-JP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851828"/>
            <a:ext cx="6741368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3" name="直線コネクタ 112"/>
          <p:cNvCxnSpPr/>
          <p:nvPr/>
        </p:nvCxnSpPr>
        <p:spPr>
          <a:xfrm>
            <a:off x="310343" y="6681192"/>
            <a:ext cx="6264696" cy="0"/>
          </a:xfrm>
          <a:prstGeom prst="line">
            <a:avLst/>
          </a:prstGeom>
          <a:ln w="25400">
            <a:solidFill>
              <a:srgbClr val="FF0000">
                <a:alpha val="50000"/>
              </a:srgbClr>
            </a:solidFill>
            <a:prstDash val="sysDot"/>
            <a:round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2819ABD8-84FD-4A77-8718-477B6272E270}"/>
              </a:ext>
            </a:extLst>
          </p:cNvPr>
          <p:cNvSpPr txBox="1"/>
          <p:nvPr/>
        </p:nvSpPr>
        <p:spPr>
          <a:xfrm>
            <a:off x="-97490" y="397771"/>
            <a:ext cx="6955489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ja-JP" altLang="en-US" sz="28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高知県病院薬剤師会学術講演会のご案内</a:t>
            </a:r>
            <a:r>
              <a:rPr lang="en-US" altLang="ja-JP" sz="28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lang="ja-JP" altLang="en-US" sz="28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CFA46A3A-90CA-4D0B-A802-29A18F79EAE6}"/>
              </a:ext>
            </a:extLst>
          </p:cNvPr>
          <p:cNvGrpSpPr/>
          <p:nvPr/>
        </p:nvGrpSpPr>
        <p:grpSpPr>
          <a:xfrm>
            <a:off x="227755" y="3217850"/>
            <a:ext cx="835415" cy="615235"/>
            <a:chOff x="754855" y="5946339"/>
            <a:chExt cx="589467" cy="31757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90E16D1D-6B1D-4052-A32B-900365F8D4DF}"/>
                </a:ext>
              </a:extLst>
            </p:cNvPr>
            <p:cNvGrpSpPr/>
            <p:nvPr/>
          </p:nvGrpSpPr>
          <p:grpSpPr>
            <a:xfrm>
              <a:off x="754855" y="5946339"/>
              <a:ext cx="589467" cy="317571"/>
              <a:chOff x="1763688" y="1435882"/>
              <a:chExt cx="1442565" cy="1257093"/>
            </a:xfrm>
          </p:grpSpPr>
          <p:sp>
            <p:nvSpPr>
              <p:cNvPr id="32" name="角丸四角形 50">
                <a:extLst>
                  <a:ext uri="{FF2B5EF4-FFF2-40B4-BE49-F238E27FC236}">
                    <a16:creationId xmlns:a16="http://schemas.microsoft.com/office/drawing/2014/main" id="{F0BF2742-0764-432F-9FEA-95D8ECBC45B7}"/>
                  </a:ext>
                </a:extLst>
              </p:cNvPr>
              <p:cNvSpPr/>
              <p:nvPr/>
            </p:nvSpPr>
            <p:spPr>
              <a:xfrm>
                <a:off x="1763688" y="1435882"/>
                <a:ext cx="1137765" cy="952293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角丸四角形 51">
                <a:extLst>
                  <a:ext uri="{FF2B5EF4-FFF2-40B4-BE49-F238E27FC236}">
                    <a16:creationId xmlns:a16="http://schemas.microsoft.com/office/drawing/2014/main" id="{F925C945-9991-462B-86A7-88EA582A8E3C}"/>
                  </a:ext>
                </a:extLst>
              </p:cNvPr>
              <p:cNvSpPr/>
              <p:nvPr/>
            </p:nvSpPr>
            <p:spPr>
              <a:xfrm>
                <a:off x="2068488" y="1740682"/>
                <a:ext cx="1137765" cy="952293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4" name="角丸四角形 52">
                <a:extLst>
                  <a:ext uri="{FF2B5EF4-FFF2-40B4-BE49-F238E27FC236}">
                    <a16:creationId xmlns:a16="http://schemas.microsoft.com/office/drawing/2014/main" id="{6A15C90C-D708-4CD5-9B82-432D9CB0B533}"/>
                  </a:ext>
                </a:extLst>
              </p:cNvPr>
              <p:cNvSpPr/>
              <p:nvPr/>
            </p:nvSpPr>
            <p:spPr>
              <a:xfrm>
                <a:off x="1916088" y="1588281"/>
                <a:ext cx="1137765" cy="952292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B0C3E774-A5F6-410A-9EC1-EB0D7371D541}"/>
                </a:ext>
              </a:extLst>
            </p:cNvPr>
            <p:cNvSpPr/>
            <p:nvPr/>
          </p:nvSpPr>
          <p:spPr>
            <a:xfrm>
              <a:off x="817129" y="6071063"/>
              <a:ext cx="473993" cy="1429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lang="ja-JP" altLang="en-US" sz="1600" dirty="0">
                  <a:solidFill>
                    <a:schemeClr val="accent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座長</a:t>
              </a:r>
            </a:p>
          </p:txBody>
        </p:sp>
      </p:grp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572F9EDD-E415-40AB-A00E-AABC52CC6B83}"/>
              </a:ext>
            </a:extLst>
          </p:cNvPr>
          <p:cNvCxnSpPr/>
          <p:nvPr/>
        </p:nvCxnSpPr>
        <p:spPr>
          <a:xfrm>
            <a:off x="332251" y="9162348"/>
            <a:ext cx="6264696" cy="0"/>
          </a:xfrm>
          <a:prstGeom prst="line">
            <a:avLst/>
          </a:prstGeom>
          <a:ln w="25400">
            <a:solidFill>
              <a:srgbClr val="FF0000">
                <a:alpha val="50000"/>
              </a:srgbClr>
            </a:solidFill>
            <a:prstDash val="sysDot"/>
            <a:round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6DECCDAD-9326-4515-8B79-74DCB6FC5973}"/>
              </a:ext>
            </a:extLst>
          </p:cNvPr>
          <p:cNvGrpSpPr/>
          <p:nvPr/>
        </p:nvGrpSpPr>
        <p:grpSpPr>
          <a:xfrm>
            <a:off x="413004" y="2560025"/>
            <a:ext cx="589467" cy="317571"/>
            <a:chOff x="754855" y="5946339"/>
            <a:chExt cx="589467" cy="317571"/>
          </a:xfrm>
        </p:grpSpPr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8E5DB279-C44C-4E2D-93EF-B620B24A14AE}"/>
                </a:ext>
              </a:extLst>
            </p:cNvPr>
            <p:cNvGrpSpPr/>
            <p:nvPr/>
          </p:nvGrpSpPr>
          <p:grpSpPr>
            <a:xfrm>
              <a:off x="754855" y="5946339"/>
              <a:ext cx="589467" cy="317571"/>
              <a:chOff x="1763688" y="1435882"/>
              <a:chExt cx="1442565" cy="1257093"/>
            </a:xfrm>
          </p:grpSpPr>
          <p:sp>
            <p:nvSpPr>
              <p:cNvPr id="39" name="角丸四角形 50">
                <a:extLst>
                  <a:ext uri="{FF2B5EF4-FFF2-40B4-BE49-F238E27FC236}">
                    <a16:creationId xmlns:a16="http://schemas.microsoft.com/office/drawing/2014/main" id="{42C52DE5-8B61-4D51-83B5-A8190E36A640}"/>
                  </a:ext>
                </a:extLst>
              </p:cNvPr>
              <p:cNvSpPr/>
              <p:nvPr/>
            </p:nvSpPr>
            <p:spPr>
              <a:xfrm>
                <a:off x="1763688" y="1435882"/>
                <a:ext cx="1137765" cy="952293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角丸四角形 51">
                <a:extLst>
                  <a:ext uri="{FF2B5EF4-FFF2-40B4-BE49-F238E27FC236}">
                    <a16:creationId xmlns:a16="http://schemas.microsoft.com/office/drawing/2014/main" id="{115AABD9-386D-4D50-9DB3-5C24B7A69408}"/>
                  </a:ext>
                </a:extLst>
              </p:cNvPr>
              <p:cNvSpPr/>
              <p:nvPr/>
            </p:nvSpPr>
            <p:spPr>
              <a:xfrm>
                <a:off x="2068488" y="1740682"/>
                <a:ext cx="1137765" cy="952293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角丸四角形 52">
                <a:extLst>
                  <a:ext uri="{FF2B5EF4-FFF2-40B4-BE49-F238E27FC236}">
                    <a16:creationId xmlns:a16="http://schemas.microsoft.com/office/drawing/2014/main" id="{FBCF9C70-BAD1-43B9-9361-51C12D725234}"/>
                  </a:ext>
                </a:extLst>
              </p:cNvPr>
              <p:cNvSpPr/>
              <p:nvPr/>
            </p:nvSpPr>
            <p:spPr>
              <a:xfrm>
                <a:off x="1916088" y="1588282"/>
                <a:ext cx="1137765" cy="952293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FA7B839A-8AF6-4238-8FCC-D849BA8DF277}"/>
                </a:ext>
              </a:extLst>
            </p:cNvPr>
            <p:cNvSpPr/>
            <p:nvPr/>
          </p:nvSpPr>
          <p:spPr>
            <a:xfrm>
              <a:off x="817129" y="5984839"/>
              <a:ext cx="473993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lang="ja-JP" altLang="en-US" sz="1000" dirty="0">
                  <a:solidFill>
                    <a:schemeClr val="accent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形式</a:t>
              </a:r>
            </a:p>
          </p:txBody>
        </p:sp>
      </p:grp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5A7AC5D7-50B1-432B-9A43-D2875540824B}"/>
              </a:ext>
            </a:extLst>
          </p:cNvPr>
          <p:cNvSpPr txBox="1"/>
          <p:nvPr/>
        </p:nvSpPr>
        <p:spPr>
          <a:xfrm>
            <a:off x="1280836" y="2534144"/>
            <a:ext cx="4986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Zoom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によるウェビナー配信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CA3BDB32-B517-410E-8237-647CA088E5E4}"/>
              </a:ext>
            </a:extLst>
          </p:cNvPr>
          <p:cNvGrpSpPr/>
          <p:nvPr/>
        </p:nvGrpSpPr>
        <p:grpSpPr>
          <a:xfrm>
            <a:off x="227755" y="5681069"/>
            <a:ext cx="835415" cy="615235"/>
            <a:chOff x="754855" y="5946339"/>
            <a:chExt cx="589467" cy="317571"/>
          </a:xfrm>
        </p:grpSpPr>
        <p:grpSp>
          <p:nvGrpSpPr>
            <p:cNvPr id="45" name="グループ化 44">
              <a:extLst>
                <a:ext uri="{FF2B5EF4-FFF2-40B4-BE49-F238E27FC236}">
                  <a16:creationId xmlns:a16="http://schemas.microsoft.com/office/drawing/2014/main" id="{42EDF8FC-C09D-448F-A8EC-8EC950D92061}"/>
                </a:ext>
              </a:extLst>
            </p:cNvPr>
            <p:cNvGrpSpPr/>
            <p:nvPr/>
          </p:nvGrpSpPr>
          <p:grpSpPr>
            <a:xfrm>
              <a:off x="754855" y="5946339"/>
              <a:ext cx="589467" cy="317571"/>
              <a:chOff x="1763688" y="1435882"/>
              <a:chExt cx="1442565" cy="1257093"/>
            </a:xfrm>
          </p:grpSpPr>
          <p:sp>
            <p:nvSpPr>
              <p:cNvPr id="47" name="角丸四角形 50">
                <a:extLst>
                  <a:ext uri="{FF2B5EF4-FFF2-40B4-BE49-F238E27FC236}">
                    <a16:creationId xmlns:a16="http://schemas.microsoft.com/office/drawing/2014/main" id="{57D040C4-B12D-432C-9338-3B1035D738B7}"/>
                  </a:ext>
                </a:extLst>
              </p:cNvPr>
              <p:cNvSpPr/>
              <p:nvPr/>
            </p:nvSpPr>
            <p:spPr>
              <a:xfrm>
                <a:off x="1763688" y="1435882"/>
                <a:ext cx="1137765" cy="952293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8" name="角丸四角形 51">
                <a:extLst>
                  <a:ext uri="{FF2B5EF4-FFF2-40B4-BE49-F238E27FC236}">
                    <a16:creationId xmlns:a16="http://schemas.microsoft.com/office/drawing/2014/main" id="{8B68D36A-3A70-478D-B150-0C85D44B4F69}"/>
                  </a:ext>
                </a:extLst>
              </p:cNvPr>
              <p:cNvSpPr/>
              <p:nvPr/>
            </p:nvSpPr>
            <p:spPr>
              <a:xfrm>
                <a:off x="2068488" y="1740682"/>
                <a:ext cx="1137765" cy="952293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角丸四角形 52">
                <a:extLst>
                  <a:ext uri="{FF2B5EF4-FFF2-40B4-BE49-F238E27FC236}">
                    <a16:creationId xmlns:a16="http://schemas.microsoft.com/office/drawing/2014/main" id="{703AA73F-7E21-4554-AD13-F27D9BEF4A45}"/>
                  </a:ext>
                </a:extLst>
              </p:cNvPr>
              <p:cNvSpPr/>
              <p:nvPr/>
            </p:nvSpPr>
            <p:spPr>
              <a:xfrm>
                <a:off x="1916088" y="1588281"/>
                <a:ext cx="1137765" cy="952292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5C0FF391-E220-47D4-B9B1-50DD64B14BF6}"/>
                </a:ext>
              </a:extLst>
            </p:cNvPr>
            <p:cNvSpPr/>
            <p:nvPr/>
          </p:nvSpPr>
          <p:spPr>
            <a:xfrm>
              <a:off x="817129" y="6071063"/>
              <a:ext cx="473993" cy="1390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lang="ja-JP" altLang="en-US" sz="1600" dirty="0">
                  <a:solidFill>
                    <a:schemeClr val="accent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演者</a:t>
              </a:r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DDA226C-7F8F-4051-823A-20B09C8EC366}"/>
              </a:ext>
            </a:extLst>
          </p:cNvPr>
          <p:cNvSpPr/>
          <p:nvPr/>
        </p:nvSpPr>
        <p:spPr>
          <a:xfrm>
            <a:off x="80050" y="3567613"/>
            <a:ext cx="7947558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ja-JP" altLang="en-US" sz="14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zh-TW" altLang="en-US" sz="14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endParaRPr lang="en-US" altLang="zh-TW" sz="14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en-US" altLang="zh-TW" sz="2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zh-TW" altLang="en-US" sz="2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特別講演</a:t>
            </a:r>
            <a:r>
              <a:rPr lang="en-US" altLang="zh-TW" sz="2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】19</a:t>
            </a:r>
            <a:r>
              <a:rPr lang="zh-TW" altLang="en-US" sz="2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zh-TW" sz="2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00</a:t>
            </a:r>
            <a:r>
              <a:rPr lang="zh-TW" altLang="en-US" sz="2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zh-TW" sz="2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zh-TW" altLang="en-US" sz="2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zh-TW" sz="2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</a:p>
          <a:p>
            <a:endParaRPr lang="en-US" altLang="ja-JP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『PISCS</a:t>
            </a:r>
            <a:r>
              <a:rPr lang="ja-JP" altLang="en-US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を活用して薬物相互作用のマネジメント</a:t>
            </a:r>
            <a:endParaRPr lang="en-US" altLang="ja-JP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を考えてみよう（ハンズオンセミナー形式）</a:t>
            </a:r>
            <a:r>
              <a:rPr lang="en-US" altLang="ja-JP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endParaRPr lang="en-US" altLang="ja-JP" sz="28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B51AEB2-6CB1-4BBB-9643-0E3B395AB641}"/>
              </a:ext>
            </a:extLst>
          </p:cNvPr>
          <p:cNvSpPr/>
          <p:nvPr/>
        </p:nvSpPr>
        <p:spPr>
          <a:xfrm>
            <a:off x="1576011" y="9466890"/>
            <a:ext cx="50988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高知県薬剤師会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07D9A11-D83F-4A4A-9275-91075CB5ABD9}"/>
              </a:ext>
            </a:extLst>
          </p:cNvPr>
          <p:cNvSpPr/>
          <p:nvPr/>
        </p:nvSpPr>
        <p:spPr>
          <a:xfrm>
            <a:off x="1218555" y="3233132"/>
            <a:ext cx="58137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高知大学医学部附属病院 薬剤部 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教授・薬剤部長 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浜田 幸宏 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先生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7209E4E-CDFD-419F-97E4-BE1A99C56C6A}"/>
              </a:ext>
            </a:extLst>
          </p:cNvPr>
          <p:cNvSpPr/>
          <p:nvPr/>
        </p:nvSpPr>
        <p:spPr>
          <a:xfrm>
            <a:off x="1274220" y="5701178"/>
            <a:ext cx="555921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東京大学医学部附属病院 薬剤部 </a:t>
            </a:r>
            <a:endParaRPr lang="en-US" altLang="ja-JP" sz="20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                   副薬剤部長 </a:t>
            </a:r>
            <a:r>
              <a:rPr lang="ja-JP" altLang="en-US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大野 能之 </a:t>
            </a:r>
            <a:r>
              <a:rPr lang="ja-JP" altLang="en-US" sz="2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先生</a:t>
            </a:r>
            <a:r>
              <a:rPr lang="ja-JP" altLang="en-US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BCF7A0A-B63F-4C24-B931-E6663B493F83}"/>
              </a:ext>
            </a:extLst>
          </p:cNvPr>
          <p:cNvSpPr/>
          <p:nvPr/>
        </p:nvSpPr>
        <p:spPr>
          <a:xfrm>
            <a:off x="-35054" y="6693339"/>
            <a:ext cx="695548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■必ず事前参加登録をお願いします。ご登録が無い場合、当講演会にはご参加頂けません。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■本研修会は、以下の研修単位を申請予定です。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＊日薬生涯学習（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JPALS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）認定単位および日本薬剤師研修センター認定単位</a:t>
            </a:r>
            <a:endParaRPr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■講演開始後 途中のログアウトは単位認定の対象外とさせていただきます。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分前にはログインするようにお願いいたします。</a:t>
            </a:r>
          </a:p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■単位取得にあたっては、途中入退出等で受講時間が不十分の場合、研修認定単位は発行できません。</a:t>
            </a:r>
          </a:p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1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つの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PC 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で複数名視聴される場合は、各自の受講履歴が残らないため単位交付の対象となりません。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1 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台の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PC 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に　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1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て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ご参加ください。</a:t>
            </a:r>
          </a:p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■本学術講演会は、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を介して双方向性を確保しているため、質疑応答が可能です。</a:t>
            </a:r>
          </a:p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■ご視聴 ご参加頂いた方の確認の為、ご施設名・ご芳名の表記をお願い申し上げます。なお、個人情報につきましては、適　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切に保管・管理を行います。</a:t>
            </a: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D881436B-554B-4FE4-975C-302CED4FF812}"/>
              </a:ext>
            </a:extLst>
          </p:cNvPr>
          <p:cNvSpPr/>
          <p:nvPr/>
        </p:nvSpPr>
        <p:spPr>
          <a:xfrm>
            <a:off x="651892" y="9466890"/>
            <a:ext cx="1129035" cy="468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後援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200" dirty="0">
                <a:solidFill>
                  <a:schemeClr val="tx1"/>
                </a:solidFill>
              </a:rPr>
              <a:t>　　　</a:t>
            </a:r>
            <a:r>
              <a:rPr kumimoji="1" lang="ja-JP" altLang="en-US" dirty="0"/>
              <a:t>　　　</a:t>
            </a: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32C1595D-FD05-44DD-9696-A9C61226EBCB}"/>
              </a:ext>
            </a:extLst>
          </p:cNvPr>
          <p:cNvSpPr/>
          <p:nvPr/>
        </p:nvSpPr>
        <p:spPr>
          <a:xfrm>
            <a:off x="1576011" y="9188744"/>
            <a:ext cx="50988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高知県病院薬剤師会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2944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280507" y="185676"/>
            <a:ext cx="6306880" cy="894779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43" name="直線コネクタ 42"/>
          <p:cNvCxnSpPr/>
          <p:nvPr/>
        </p:nvCxnSpPr>
        <p:spPr>
          <a:xfrm>
            <a:off x="230063" y="7257256"/>
            <a:ext cx="6264696" cy="0"/>
          </a:xfrm>
          <a:prstGeom prst="line">
            <a:avLst/>
          </a:prstGeom>
          <a:ln w="25400">
            <a:solidFill>
              <a:srgbClr val="FF0000">
                <a:alpha val="50000"/>
              </a:srgbClr>
            </a:solidFill>
            <a:prstDash val="sysDot"/>
            <a:round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/>
          <p:cNvSpPr/>
          <p:nvPr/>
        </p:nvSpPr>
        <p:spPr>
          <a:xfrm>
            <a:off x="287147" y="8083"/>
            <a:ext cx="61862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1" lang="en-US" altLang="ja-JP" sz="1600" b="1" i="0" u="none" strike="noStrike" kern="1200" cap="all" spc="0" normalizeH="0" baseline="0" noProof="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prstClr val="black">
                    <a:lumMod val="65000"/>
                    <a:lumOff val="35000"/>
                  </a:prst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</a:br>
            <a:endParaRPr kumimoji="1" lang="en-US" altLang="ja-JP" sz="2000" b="1" i="0" u="none" strike="noStrike" kern="1200" cap="all" spc="0" normalizeH="0" baseline="0" noProof="0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solidFill>
                <a:prstClr val="black">
                  <a:lumMod val="65000"/>
                  <a:lumOff val="35000"/>
                </a:prstClr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5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62" y="8911331"/>
            <a:ext cx="6042025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3" name="直線コネクタ 112"/>
          <p:cNvCxnSpPr/>
          <p:nvPr/>
        </p:nvCxnSpPr>
        <p:spPr>
          <a:xfrm>
            <a:off x="280507" y="7761312"/>
            <a:ext cx="6264696" cy="0"/>
          </a:xfrm>
          <a:prstGeom prst="line">
            <a:avLst/>
          </a:prstGeom>
          <a:ln w="25400">
            <a:solidFill>
              <a:srgbClr val="FF0000">
                <a:alpha val="50000"/>
              </a:srgbClr>
            </a:solidFill>
            <a:prstDash val="sysDot"/>
            <a:round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CEA5DA6-9245-4D0E-89EB-57ECB2698811}"/>
              </a:ext>
            </a:extLst>
          </p:cNvPr>
          <p:cNvSpPr/>
          <p:nvPr/>
        </p:nvSpPr>
        <p:spPr>
          <a:xfrm>
            <a:off x="908720" y="7298913"/>
            <a:ext cx="642754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ご記入いただきました氏名、ご所属施設の情報は、本会の運営及　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び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本会に付随する業務にのみ使用させていただきます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9625756A-E513-481B-B6FD-1507BFE6024E}"/>
              </a:ext>
            </a:extLst>
          </p:cNvPr>
          <p:cNvSpPr/>
          <p:nvPr/>
        </p:nvSpPr>
        <p:spPr>
          <a:xfrm>
            <a:off x="790949" y="7880335"/>
            <a:ext cx="5142924" cy="1021328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お問い合わせ先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あゆみ製薬株式会社　中国・四国支店　馬場 健太　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携帯：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080-2012-5403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Mail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：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kenta.baba@ayumi-pharma.com</a:t>
            </a: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8A16637-7EB6-4A9D-8ACE-1DB9AECEB0E0}"/>
              </a:ext>
            </a:extLst>
          </p:cNvPr>
          <p:cNvSpPr txBox="1"/>
          <p:nvPr/>
        </p:nvSpPr>
        <p:spPr>
          <a:xfrm>
            <a:off x="-81731" y="315303"/>
            <a:ext cx="70625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ja-JP" altLang="en-US" sz="2200" b="1" dirty="0"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高知県病院薬剤師会学術講演会のご案内</a:t>
            </a:r>
            <a:endParaRPr lang="en-US" altLang="ja-JP" sz="2200" b="1" dirty="0">
              <a:solidFill>
                <a:prstClr val="white">
                  <a:lumMod val="9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 algn="ctr"/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事前登録および単位申請の方法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1809D03-87E1-4B4B-A3B9-A7C9DF75470F}"/>
              </a:ext>
            </a:extLst>
          </p:cNvPr>
          <p:cNvSpPr txBox="1"/>
          <p:nvPr/>
        </p:nvSpPr>
        <p:spPr>
          <a:xfrm>
            <a:off x="208971" y="1067856"/>
            <a:ext cx="63068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■</a:t>
            </a:r>
            <a:r>
              <a:rPr kumimoji="1" lang="ja-JP" alt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事前登録について</a:t>
            </a:r>
            <a:endParaRPr kumimoji="1" lang="en-US" altLang="ja-JP" sz="1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右の二次元コードよりお申し込みください。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また、下記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URL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からもご登録可能です。　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＜事前登録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URL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＞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lvl="0"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lang="en-US" altLang="ja-JP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4"/>
              </a:rPr>
              <a:t>https://ayumi-seminar.com/KYG2511/signup</a:t>
            </a:r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defRPr/>
            </a:pP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lvl="0"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ご入力項目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①ご施設名（検索方式） 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②お名前（漢字フルネーム） 　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③メールアドレス　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④申請する単位のご選択　</a:t>
            </a:r>
            <a:endParaRPr lang="en-US" altLang="ja-JP" sz="12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93CA7B7A-0DB5-49D8-9393-29A7C660746A}"/>
              </a:ext>
            </a:extLst>
          </p:cNvPr>
          <p:cNvSpPr txBox="1"/>
          <p:nvPr/>
        </p:nvSpPr>
        <p:spPr>
          <a:xfrm>
            <a:off x="287147" y="3890283"/>
            <a:ext cx="6480927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■</a:t>
            </a:r>
            <a:r>
              <a:rPr kumimoji="1" lang="ja-JP" alt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単位の交付について</a:t>
            </a:r>
            <a:endParaRPr kumimoji="1" lang="en-US" altLang="ja-JP" sz="1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＊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JPALS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認定単位および日本薬剤師研修センター認定単位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・途中入退室の場合、単位を付与することができません。取得希望の場合、二　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次元コードを必ずご持参ください。開始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10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分前を目途にご入室ください。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9A495457-6794-42BE-9CF6-2F1718B0D5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3823" y="1136362"/>
            <a:ext cx="2239523" cy="2258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082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6081</TotalTime>
  <Words>493</Words>
  <Application>Microsoft Office PowerPoint</Application>
  <PresentationFormat>A4 210 x 297 mm</PresentationFormat>
  <Paragraphs>67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Meiryo UI</vt:lpstr>
      <vt:lpstr>ＭＳ 明朝</vt:lpstr>
      <vt:lpstr>メイリオ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Company>昭和薬品化工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岡田　直美</dc:creator>
  <cp:lastModifiedBy>馬場　健太</cp:lastModifiedBy>
  <cp:revision>235</cp:revision>
  <cp:lastPrinted>2025-08-28T23:25:35Z</cp:lastPrinted>
  <dcterms:created xsi:type="dcterms:W3CDTF">2018-03-08T06:42:39Z</dcterms:created>
  <dcterms:modified xsi:type="dcterms:W3CDTF">2025-10-14T02:11:09Z</dcterms:modified>
</cp:coreProperties>
</file>