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2"/>
    <p:restoredTop sz="94660"/>
  </p:normalViewPr>
  <p:slideViewPr>
    <p:cSldViewPr>
      <p:cViewPr varScale="1">
        <p:scale>
          <a:sx n="152" d="100"/>
          <a:sy n="152" d="100"/>
        </p:scale>
        <p:origin x="456" y="132"/>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2022/7/5</a:t>
            </a:fld>
            <a:endParaRPr kumimoji="1" lang="ja-JP" altLang="en-US"/>
          </a:p>
        </p:txBody>
      </p:sp>
      <p:sp>
        <p:nvSpPr>
          <p:cNvPr id="1102"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extLst>
      <p:ext uri="{BB962C8B-B14F-4D97-AF65-F5344CB8AC3E}">
        <p14:creationId xmlns:p14="http://schemas.microsoft.com/office/powerpoint/2010/main" val="34680659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57200" y="1239602"/>
            <a:ext cx="8229600" cy="1008112"/>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457200" y="2319722"/>
            <a:ext cx="8229600" cy="17281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57200" y="1302610"/>
            <a:ext cx="8229600" cy="31773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05979"/>
            <a:ext cx="2057400" cy="4273983"/>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57200" y="205979"/>
            <a:ext cx="6019800" cy="427398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457200" y="1302610"/>
            <a:ext cx="8229600" cy="321100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2022/7/5</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57200" y="2211710"/>
            <a:ext cx="8229600" cy="792088"/>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457200" y="888562"/>
            <a:ext cx="8229600" cy="1323148"/>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457200" y="1302611"/>
            <a:ext cx="3970784"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4680012" y="1302611"/>
            <a:ext cx="4006788"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457200"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457200"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4716016"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4716016"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1" y="204787"/>
            <a:ext cx="3008313" cy="87153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3635896" y="204789"/>
            <a:ext cx="4727438" cy="4231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457202" y="1275606"/>
            <a:ext cx="3008312" cy="32043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3516855"/>
            <a:ext cx="5486400" cy="425054"/>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792288" y="159482"/>
            <a:ext cx="5486400" cy="32841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792288" y="3975907"/>
            <a:ext cx="5486400" cy="5040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2022/7/5</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519772" y="4677984"/>
            <a:ext cx="4104456" cy="27384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57200" y="313990"/>
            <a:ext cx="8229600" cy="745592"/>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457200" y="1302610"/>
            <a:ext cx="8229600" cy="3211004"/>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457200" y="4677984"/>
            <a:ext cx="1882552" cy="27384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2022/7/5</a:t>
            </a:fld>
            <a:endParaRPr lang="ja-JP" altLang="en-US" dirty="0"/>
          </a:p>
        </p:txBody>
      </p:sp>
      <p:sp>
        <p:nvSpPr>
          <p:cNvPr id="1029" name="スライド番号プレースホルダー 5"/>
          <p:cNvSpPr>
            <a:spLocks noGrp="1"/>
          </p:cNvSpPr>
          <p:nvPr>
            <p:ph type="sldNum" sz="quarter" idx="4"/>
          </p:nvPr>
        </p:nvSpPr>
        <p:spPr>
          <a:xfrm>
            <a:off x="6768244" y="4677984"/>
            <a:ext cx="1918556" cy="27384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17"/>
          <p:cNvSpPr txBox="1"/>
          <p:nvPr/>
        </p:nvSpPr>
        <p:spPr>
          <a:xfrm>
            <a:off x="646478" y="2535746"/>
            <a:ext cx="7874618" cy="2451735"/>
          </a:xfrm>
          <a:prstGeom prst="roundRect">
            <a:avLst/>
          </a:prstGeom>
          <a:ln>
            <a:solidFill>
              <a:schemeClr val="tx1"/>
            </a:solidFill>
          </a:ln>
        </p:spPr>
        <p:txBody>
          <a:bodyPr wrap="square">
            <a:spAutoFit/>
          </a:bodyPr>
          <a:lstStyle/>
          <a:p>
            <a:pPr>
              <a:defRPr lang="ja-JP" altLang="en-US"/>
            </a:pPr>
            <a:endParaRPr lang="en-US" altLang="ja-JP" sz="900" u="none" dirty="0" smtClean="0"/>
          </a:p>
          <a:p>
            <a:pPr>
              <a:defRPr lang="ja-JP" altLang="en-US"/>
            </a:pPr>
            <a:r>
              <a:rPr lang="ja-JP" altLang="en-US" sz="900" u="none" dirty="0" smtClean="0"/>
              <a:t>〈</a:t>
            </a:r>
            <a:r>
              <a:rPr lang="ja-JP" altLang="en-US" sz="900" u="none" dirty="0"/>
              <a:t>協定の基本事項〉</a:t>
            </a:r>
          </a:p>
          <a:p>
            <a:pPr>
              <a:defRPr lang="ja-JP" altLang="en-US"/>
            </a:pPr>
            <a:r>
              <a:rPr lang="ja-JP" altLang="en-US" sz="900" u="none" dirty="0"/>
              <a:t>①高知県薬剤師会香長土支部と７市町村が協定</a:t>
            </a:r>
          </a:p>
          <a:p>
            <a:pPr>
              <a:defRPr lang="ja-JP" altLang="en-US"/>
            </a:pPr>
            <a:r>
              <a:rPr lang="ja-JP" altLang="en-US" sz="900" dirty="0"/>
              <a:t>②災害時には、薬局の通常の在庫を活用し災</a:t>
            </a:r>
            <a:r>
              <a:rPr lang="ja-JP" altLang="en-US" sz="900"/>
              <a:t>害</a:t>
            </a:r>
            <a:r>
              <a:rPr lang="ja-JP" altLang="en-US" sz="900" smtClean="0"/>
              <a:t>用</a:t>
            </a:r>
            <a:r>
              <a:rPr lang="ja-JP" altLang="en-US" sz="900"/>
              <a:t>医薬品</a:t>
            </a:r>
            <a:r>
              <a:rPr lang="ja-JP" altLang="en-US" sz="900" smtClean="0"/>
              <a:t>に</a:t>
            </a:r>
            <a:r>
              <a:rPr lang="ja-JP" altLang="en-US" sz="900" dirty="0"/>
              <a:t>充てる</a:t>
            </a:r>
          </a:p>
          <a:p>
            <a:pPr>
              <a:defRPr lang="ja-JP" altLang="en-US"/>
            </a:pPr>
            <a:r>
              <a:rPr lang="ja-JP" altLang="en-US" sz="900" dirty="0"/>
              <a:t>③災害時には、薬剤師は市町村の指定する場所（医療救護所等）へ自主的に参集する仕組み</a:t>
            </a:r>
          </a:p>
          <a:p>
            <a:pPr>
              <a:defRPr lang="ja-JP" altLang="en-US"/>
            </a:pPr>
            <a:r>
              <a:rPr lang="ja-JP" altLang="en-US" sz="900" dirty="0"/>
              <a:t>④医療救護所等での薬剤師の義務は、処方支援</a:t>
            </a:r>
            <a:r>
              <a:rPr lang="ja-JP" altLang="en-US" sz="900" dirty="0" smtClean="0"/>
              <a:t>、調</a:t>
            </a:r>
            <a:r>
              <a:rPr lang="ja-JP" altLang="en-US" sz="900" dirty="0"/>
              <a:t>剤及び服薬指導、医薬品の仕分けと管理など</a:t>
            </a:r>
          </a:p>
          <a:p>
            <a:pPr>
              <a:defRPr lang="ja-JP" altLang="en-US"/>
            </a:pPr>
            <a:r>
              <a:rPr lang="ja-JP" altLang="en-US" sz="1050" dirty="0"/>
              <a:t>　　　　　　　　　　　　　　　　　　　　　　　　　　</a:t>
            </a:r>
            <a:r>
              <a:rPr lang="ja-JP" altLang="en-US" sz="1050" dirty="0" smtClean="0"/>
              <a:t>　　　　　　</a:t>
            </a:r>
            <a:r>
              <a:rPr lang="ja-JP" altLang="en-US" sz="900" b="1" u="sng" dirty="0" smtClean="0"/>
              <a:t>→</a:t>
            </a:r>
            <a:r>
              <a:rPr lang="ja-JP" altLang="en-US" sz="900" b="1" u="sng" dirty="0"/>
              <a:t>これらを盛り込んだ協定を平</a:t>
            </a:r>
            <a:r>
              <a:rPr lang="ja-JP" altLang="en-US" sz="900" b="1" u="sng" dirty="0" smtClean="0"/>
              <a:t>成</a:t>
            </a:r>
            <a:r>
              <a:rPr lang="en-US" altLang="ja-JP" sz="900" b="1" u="sng" dirty="0" smtClean="0"/>
              <a:t>23</a:t>
            </a:r>
            <a:r>
              <a:rPr lang="ja-JP" altLang="en-US" sz="900" b="1" u="sng" dirty="0" smtClean="0"/>
              <a:t>年</a:t>
            </a:r>
            <a:r>
              <a:rPr lang="en-US" altLang="ja-JP" sz="900" b="1" u="sng" dirty="0" smtClean="0"/>
              <a:t>11</a:t>
            </a:r>
            <a:r>
              <a:rPr lang="ja-JP" altLang="en-US" sz="900" b="1" u="sng" dirty="0" smtClean="0"/>
              <a:t>月</a:t>
            </a:r>
            <a:r>
              <a:rPr lang="ja-JP" altLang="en-US" sz="900" b="1" u="sng" dirty="0"/>
              <a:t>４</a:t>
            </a:r>
            <a:r>
              <a:rPr lang="ja-JP" altLang="en-US" sz="900" b="1" u="sng" dirty="0" smtClean="0"/>
              <a:t>日</a:t>
            </a:r>
            <a:r>
              <a:rPr lang="ja-JP" altLang="en-US" sz="900" b="1" u="sng" dirty="0"/>
              <a:t>に調印</a:t>
            </a:r>
          </a:p>
          <a:p>
            <a:pPr>
              <a:defRPr lang="ja-JP" altLang="en-US"/>
            </a:pPr>
            <a:endParaRPr lang="en-US" altLang="ja-JP" sz="1050" b="0" u="none" dirty="0" smtClean="0"/>
          </a:p>
          <a:p>
            <a:pPr>
              <a:defRPr lang="ja-JP" altLang="en-US"/>
            </a:pPr>
            <a:r>
              <a:rPr lang="ja-JP" altLang="en-US" sz="900" b="0" u="none" dirty="0" smtClean="0"/>
              <a:t>協</a:t>
            </a:r>
            <a:r>
              <a:rPr lang="ja-JP" altLang="en-US" sz="900" b="0" u="none" dirty="0"/>
              <a:t>定後は・・・</a:t>
            </a:r>
          </a:p>
          <a:p>
            <a:pPr>
              <a:defRPr lang="ja-JP" altLang="en-US"/>
            </a:pPr>
            <a:r>
              <a:rPr lang="ja-JP" altLang="en-US" sz="900" b="0" u="none" dirty="0"/>
              <a:t>　・年1回、「医薬品等のリスト」にある医薬品と薬局在庫数を確認し、協定の実効性を担保する</a:t>
            </a:r>
          </a:p>
          <a:p>
            <a:pPr>
              <a:defRPr lang="ja-JP" altLang="en-US"/>
            </a:pPr>
            <a:r>
              <a:rPr lang="ja-JP" altLang="en-US" sz="900" b="0" u="none" dirty="0"/>
              <a:t>　・在庫状況に基づき、医薬品等のリストの改訂へつなげる</a:t>
            </a:r>
          </a:p>
          <a:p>
            <a:pPr>
              <a:defRPr lang="ja-JP" altLang="en-US"/>
            </a:pPr>
            <a:r>
              <a:rPr lang="ja-JP" altLang="en-US" sz="900" b="0" u="none" dirty="0"/>
              <a:t>　・災害時医薬品の搬送方法について協議</a:t>
            </a:r>
          </a:p>
          <a:p>
            <a:pPr>
              <a:defRPr lang="ja-JP" altLang="en-US"/>
            </a:pPr>
            <a:r>
              <a:rPr lang="ja-JP" altLang="en-US" sz="900" b="0" u="none" dirty="0"/>
              <a:t>　・新たな被害想定に基づ</a:t>
            </a:r>
            <a:r>
              <a:rPr lang="ja-JP" altLang="en-US" sz="900" b="0" u="none" dirty="0" smtClean="0"/>
              <a:t>く</a:t>
            </a:r>
            <a:r>
              <a:rPr lang="ja-JP" altLang="en-US" sz="900" dirty="0"/>
              <a:t>傷病</a:t>
            </a:r>
            <a:r>
              <a:rPr lang="ja-JP" altLang="en-US" sz="900" b="0" u="none" dirty="0" smtClean="0"/>
              <a:t>者</a:t>
            </a:r>
            <a:r>
              <a:rPr lang="ja-JP" altLang="en-US" sz="900" b="0" u="none" dirty="0"/>
              <a:t>数の増加等に対応した急性期医薬品と慢性疾患用医薬品の確保に向けた協議</a:t>
            </a:r>
          </a:p>
          <a:p>
            <a:pPr>
              <a:defRPr lang="ja-JP" altLang="en-US"/>
            </a:pPr>
            <a:r>
              <a:rPr lang="ja-JP" altLang="en-US" sz="900" b="0" u="none" dirty="0"/>
              <a:t>　・市町村と連携し、防災情報等を患者や地域住民に発信する</a:t>
            </a:r>
          </a:p>
          <a:p>
            <a:pPr>
              <a:defRPr lang="ja-JP" altLang="en-US"/>
            </a:pPr>
            <a:r>
              <a:rPr lang="ja-JP" altLang="en-US" sz="900" b="0" u="none" dirty="0"/>
              <a:t>　・市町村が実施する防災訓練等へ参加し、日ごろからの顔の見える関係の構築する　　　などを検</a:t>
            </a:r>
            <a:r>
              <a:rPr lang="ja-JP" altLang="en-US" sz="900" b="0" u="none" dirty="0" smtClean="0"/>
              <a:t>討</a:t>
            </a:r>
            <a:endParaRPr lang="ja-JP" altLang="en-US" sz="900" b="0" u="none" dirty="0"/>
          </a:p>
        </p:txBody>
      </p:sp>
      <p:sp>
        <p:nvSpPr>
          <p:cNvPr id="1116" name="テキスト 10"/>
          <p:cNvSpPr txBox="1"/>
          <p:nvPr/>
        </p:nvSpPr>
        <p:spPr>
          <a:xfrm>
            <a:off x="655841" y="1829453"/>
            <a:ext cx="7865255" cy="507831"/>
          </a:xfrm>
          <a:prstGeom prst="rect">
            <a:avLst/>
          </a:prstGeom>
          <a:ln>
            <a:solidFill>
              <a:schemeClr val="tx1"/>
            </a:solidFill>
          </a:ln>
        </p:spPr>
        <p:txBody>
          <a:bodyPr wrap="square">
            <a:spAutoFit/>
          </a:bodyPr>
          <a:lstStyle/>
          <a:p>
            <a:pPr>
              <a:defRPr lang="ja-JP" altLang="en-US"/>
            </a:pPr>
            <a:endParaRPr lang="ja-JP" altLang="en-US" sz="900" dirty="0"/>
          </a:p>
          <a:p>
            <a:pPr marL="171450" indent="-171450">
              <a:buFont typeface="Wingdings" panose="05000000000000000000" pitchFamily="2" charset="2"/>
              <a:buChar char="n"/>
              <a:defRPr lang="ja-JP" altLang="en-US"/>
            </a:pPr>
            <a:r>
              <a:rPr lang="ja-JP" altLang="en-US" sz="900" dirty="0" smtClean="0"/>
              <a:t>東</a:t>
            </a:r>
            <a:r>
              <a:rPr lang="ja-JP" altLang="en-US" sz="900" dirty="0"/>
              <a:t>日本大震災を受けて、</a:t>
            </a:r>
            <a:r>
              <a:rPr lang="ja-JP" altLang="en-US" sz="900" u="sng" dirty="0"/>
              <a:t>医薬品の提供と共に、薬剤師の派遣も要請した</a:t>
            </a:r>
            <a:r>
              <a:rPr lang="ja-JP" altLang="en-US" sz="900" u="sng" dirty="0" smtClean="0"/>
              <a:t>い</a:t>
            </a:r>
            <a:endParaRPr lang="ja-JP" altLang="en-US" sz="900" dirty="0"/>
          </a:p>
          <a:p>
            <a:pPr marL="171450" indent="-171450">
              <a:buFont typeface="Wingdings" panose="05000000000000000000" pitchFamily="2" charset="2"/>
              <a:buChar char="n"/>
              <a:defRPr lang="ja-JP" altLang="en-US"/>
            </a:pPr>
            <a:r>
              <a:rPr lang="ja-JP" altLang="en-US" sz="900" dirty="0" smtClean="0"/>
              <a:t>日</a:t>
            </a:r>
            <a:r>
              <a:rPr lang="ja-JP" altLang="en-US" sz="900" dirty="0"/>
              <a:t>ごろから顔の見える関係作りを構築し、協定を実効性のあるものにした</a:t>
            </a:r>
            <a:r>
              <a:rPr lang="ja-JP" altLang="en-US" sz="900" dirty="0" smtClean="0"/>
              <a:t>い</a:t>
            </a:r>
            <a:endParaRPr lang="ja-JP" altLang="en-US" sz="900" dirty="0"/>
          </a:p>
        </p:txBody>
      </p:sp>
      <p:sp>
        <p:nvSpPr>
          <p:cNvPr id="1112" name="テキスト 6"/>
          <p:cNvSpPr txBox="1"/>
          <p:nvPr/>
        </p:nvSpPr>
        <p:spPr>
          <a:xfrm>
            <a:off x="655843" y="857345"/>
            <a:ext cx="7865254" cy="784830"/>
          </a:xfrm>
          <a:prstGeom prst="rect">
            <a:avLst/>
          </a:prstGeom>
          <a:ln>
            <a:solidFill>
              <a:schemeClr val="tx1"/>
            </a:solidFill>
          </a:ln>
        </p:spPr>
        <p:txBody>
          <a:bodyPr wrap="square">
            <a:spAutoFit/>
          </a:bodyPr>
          <a:lstStyle/>
          <a:p>
            <a:pPr>
              <a:defRPr lang="ja-JP" altLang="en-US"/>
            </a:pPr>
            <a:endParaRPr lang="ja-JP" altLang="en-US" sz="900" dirty="0"/>
          </a:p>
          <a:p>
            <a:pPr marL="171450" indent="-171450">
              <a:buFont typeface="Wingdings" panose="05000000000000000000" pitchFamily="2" charset="2"/>
              <a:buChar char="n"/>
              <a:defRPr lang="ja-JP" altLang="en-US"/>
            </a:pPr>
            <a:r>
              <a:rPr lang="ja-JP" altLang="en-US" sz="900" dirty="0" smtClean="0"/>
              <a:t>南</a:t>
            </a:r>
            <a:r>
              <a:rPr lang="ja-JP" altLang="en-US" sz="900" dirty="0"/>
              <a:t>海地震等の大規模災</a:t>
            </a:r>
            <a:r>
              <a:rPr lang="ja-JP" altLang="en-US" sz="900" dirty="0" smtClean="0"/>
              <a:t>害が</a:t>
            </a:r>
            <a:r>
              <a:rPr lang="ja-JP" altLang="en-US" sz="900" dirty="0"/>
              <a:t>発生した時、発生後３日間程度（東日本大震災では１週間程度）は、外部からの医薬品供</a:t>
            </a:r>
            <a:r>
              <a:rPr lang="ja-JP" altLang="en-US" sz="900" dirty="0" smtClean="0"/>
              <a:t>給が</a:t>
            </a:r>
            <a:r>
              <a:rPr lang="ja-JP" altLang="en-US" sz="900" dirty="0"/>
              <a:t>停滞すると考</a:t>
            </a:r>
            <a:r>
              <a:rPr lang="ja-JP" altLang="en-US" sz="900" dirty="0" smtClean="0"/>
              <a:t>え、そ</a:t>
            </a:r>
            <a:r>
              <a:rPr lang="ja-JP" altLang="en-US" sz="900" dirty="0"/>
              <a:t>の間の医薬品等は主に地域で確保しなければならな</a:t>
            </a:r>
            <a:r>
              <a:rPr lang="ja-JP" altLang="en-US" sz="900" dirty="0" smtClean="0"/>
              <a:t>い</a:t>
            </a:r>
          </a:p>
          <a:p>
            <a:pPr marL="171450" indent="-171450">
              <a:buFont typeface="Wingdings" panose="05000000000000000000" pitchFamily="2" charset="2"/>
              <a:buChar char="n"/>
              <a:defRPr lang="ja-JP" altLang="en-US"/>
            </a:pPr>
            <a:r>
              <a:rPr lang="ja-JP" altLang="en-US" sz="900" dirty="0" smtClean="0"/>
              <a:t>３</a:t>
            </a:r>
            <a:r>
              <a:rPr lang="ja-JP" altLang="en-US" sz="900" dirty="0"/>
              <a:t>日間程度の急性疾</a:t>
            </a:r>
            <a:r>
              <a:rPr lang="ja-JP" altLang="en-US" sz="900" dirty="0" smtClean="0"/>
              <a:t>患薬（</a:t>
            </a:r>
            <a:r>
              <a:rPr lang="ja-JP" altLang="en-US" sz="900" dirty="0"/>
              <a:t>内服薬、外用薬）と３</a:t>
            </a:r>
            <a:r>
              <a:rPr lang="ja-JP" altLang="en-US" sz="900" dirty="0" smtClean="0"/>
              <a:t>日</a:t>
            </a:r>
            <a:r>
              <a:rPr lang="ja-JP" altLang="en-US" sz="900" dirty="0"/>
              <a:t>目</a:t>
            </a:r>
            <a:r>
              <a:rPr lang="ja-JP" altLang="en-US" sz="900" dirty="0" smtClean="0"/>
              <a:t>以</a:t>
            </a:r>
            <a:r>
              <a:rPr lang="ja-JP" altLang="en-US" sz="900" dirty="0"/>
              <a:t>降に汎用される主な慢性疾患薬（内服薬、外用薬）は、薬局</a:t>
            </a:r>
            <a:r>
              <a:rPr lang="ja-JP" altLang="en-US" sz="900" dirty="0" smtClean="0"/>
              <a:t>に通</a:t>
            </a:r>
            <a:r>
              <a:rPr lang="ja-JP" altLang="en-US" sz="900" dirty="0"/>
              <a:t>常の在庫として存在す</a:t>
            </a:r>
            <a:r>
              <a:rPr lang="ja-JP" altLang="en-US" sz="900" dirty="0" smtClean="0"/>
              <a:t>る　（※「</a:t>
            </a:r>
            <a:r>
              <a:rPr lang="ja-JP" altLang="en-US" sz="900" dirty="0"/>
              <a:t>３日間程度」は厚労省報告書より）</a:t>
            </a:r>
          </a:p>
        </p:txBody>
      </p:sp>
      <p:sp>
        <p:nvSpPr>
          <p:cNvPr id="1107" name="図形 38"/>
          <p:cNvSpPr/>
          <p:nvPr/>
        </p:nvSpPr>
        <p:spPr>
          <a:xfrm>
            <a:off x="503548" y="735546"/>
            <a:ext cx="1916489" cy="243598"/>
          </a:xfrm>
          <a:prstGeom prst="homePlat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1100"/>
              <a:t>現　状</a:t>
            </a:r>
          </a:p>
        </p:txBody>
      </p:sp>
      <p:sp>
        <p:nvSpPr>
          <p:cNvPr id="1108" name="テキスト 37"/>
          <p:cNvSpPr txBox="1"/>
          <p:nvPr/>
        </p:nvSpPr>
        <p:spPr>
          <a:xfrm>
            <a:off x="503548" y="386539"/>
            <a:ext cx="4311418" cy="276999"/>
          </a:xfrm>
          <a:prstGeom prst="rect">
            <a:avLst/>
          </a:prstGeom>
          <a:ln>
            <a:solidFill>
              <a:schemeClr val="tx1"/>
            </a:solidFill>
          </a:ln>
        </p:spPr>
        <p:txBody>
          <a:bodyPr wrap="square">
            <a:spAutoFit/>
          </a:bodyPr>
          <a:lstStyle/>
          <a:p>
            <a:pPr algn="ctr">
              <a:defRPr lang="ja-JP" altLang="en-US"/>
            </a:pPr>
            <a:r>
              <a:rPr lang="ja-JP" altLang="en-US" sz="1200" b="1"/>
              <a:t>災害時の医療救護活動及び医薬品等の供給に関する協定書</a:t>
            </a:r>
          </a:p>
        </p:txBody>
      </p:sp>
      <p:sp>
        <p:nvSpPr>
          <p:cNvPr id="1113" name="テキスト 7"/>
          <p:cNvSpPr txBox="1"/>
          <p:nvPr/>
        </p:nvSpPr>
        <p:spPr>
          <a:xfrm>
            <a:off x="467709" y="160317"/>
            <a:ext cx="4788367" cy="261610"/>
          </a:xfrm>
          <a:prstGeom prst="rect">
            <a:avLst/>
          </a:prstGeom>
        </p:spPr>
        <p:txBody>
          <a:bodyPr wrap="square">
            <a:spAutoFit/>
          </a:bodyPr>
          <a:lstStyle/>
          <a:p>
            <a:pPr>
              <a:defRPr lang="ja-JP" altLang="en-US"/>
            </a:pPr>
            <a:r>
              <a:rPr lang="ja-JP" altLang="en-US" sz="1100" dirty="0"/>
              <a:t>災害時の医療救護活動及び医療品等の供給に関する協定書概要</a:t>
            </a:r>
          </a:p>
        </p:txBody>
      </p:sp>
      <p:sp>
        <p:nvSpPr>
          <p:cNvPr id="8" name="図形 38"/>
          <p:cNvSpPr/>
          <p:nvPr/>
        </p:nvSpPr>
        <p:spPr>
          <a:xfrm>
            <a:off x="503549" y="1707654"/>
            <a:ext cx="1916489" cy="243598"/>
          </a:xfrm>
          <a:prstGeom prst="homePlat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1100" dirty="0" smtClean="0"/>
              <a:t>７市町村からの要望</a:t>
            </a:r>
            <a:endParaRPr lang="ja-JP" altLang="en-US" sz="1100" dirty="0"/>
          </a:p>
        </p:txBody>
      </p:sp>
      <p:sp>
        <p:nvSpPr>
          <p:cNvPr id="9" name="図形 38"/>
          <p:cNvSpPr/>
          <p:nvPr/>
        </p:nvSpPr>
        <p:spPr>
          <a:xfrm>
            <a:off x="503549" y="2427734"/>
            <a:ext cx="5292587" cy="243598"/>
          </a:xfrm>
          <a:prstGeom prst="homePlat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defRPr lang="ja-JP" altLang="en-US"/>
            </a:pPr>
            <a:r>
              <a:rPr lang="en-US" altLang="ja-JP" sz="1100" dirty="0" smtClean="0"/>
              <a:t>【</a:t>
            </a:r>
            <a:r>
              <a:rPr lang="ja-JP" altLang="en-US" sz="1100" dirty="0" smtClean="0"/>
              <a:t>協定に向けて</a:t>
            </a:r>
            <a:r>
              <a:rPr lang="en-US" altLang="ja-JP" sz="1100" dirty="0" smtClean="0"/>
              <a:t>】</a:t>
            </a:r>
            <a:r>
              <a:rPr lang="ja-JP" altLang="en-US" sz="1100" dirty="0"/>
              <a:t>目</a:t>
            </a:r>
            <a:r>
              <a:rPr lang="ja-JP" altLang="en-US" sz="1100" dirty="0" smtClean="0"/>
              <a:t>標：災害時の円滑な医薬品の供給と薬剤師の確保</a:t>
            </a:r>
            <a:endParaRPr lang="ja-JP" altLang="en-US" sz="1100" dirty="0"/>
          </a:p>
        </p:txBody>
      </p:sp>
      <p:sp>
        <p:nvSpPr>
          <p:cNvPr id="2" name="正方形/長方形 1"/>
          <p:cNvSpPr/>
          <p:nvPr/>
        </p:nvSpPr>
        <p:spPr>
          <a:xfrm>
            <a:off x="8244408" y="160317"/>
            <a:ext cx="720080" cy="22622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smtClean="0"/>
              <a:t>資料１</a:t>
            </a:r>
            <a:endParaRPr kumimoji="1" lang="ja-JP" altLang="en-US" sz="1000" dirty="0"/>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6C8476DDE489D4BAD77C3168E210CE8" ma:contentTypeVersion="16" ma:contentTypeDescription="新しいドキュメントを作成します。" ma:contentTypeScope="" ma:versionID="dfdaabc9b6fc15c9970c891670f63f88">
  <xsd:schema xmlns:xsd="http://www.w3.org/2001/XMLSchema" xmlns:xs="http://www.w3.org/2001/XMLSchema" xmlns:p="http://schemas.microsoft.com/office/2006/metadata/properties" xmlns:ns2="8cfe9ab6-348a-45dc-ac62-820efd1ab045" xmlns:ns3="99162fd6-94e3-48e6-ac8b-d2df6b123d89" targetNamespace="http://schemas.microsoft.com/office/2006/metadata/properties" ma:root="true" ma:fieldsID="b0dbc8d7a583912164cc8d2f2a810197" ns2:_="" ns3:_="">
    <xsd:import namespace="8cfe9ab6-348a-45dc-ac62-820efd1ab045"/>
    <xsd:import namespace="99162fd6-94e3-48e6-ac8b-d2df6b123d8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fe9ab6-348a-45dc-ac62-820efd1ab0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b19422a8-60a9-4879-8aee-331e381a951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162fd6-94e3-48e6-ac8b-d2df6b123d8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033baaac-c68f-48b1-be86-337c8fcdeeba}" ma:internalName="TaxCatchAll" ma:showField="CatchAllData" ma:web="99162fd6-94e3-48e6-ac8b-d2df6b123d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BE0962-A37E-4D6A-95D8-80867F175056}"/>
</file>

<file path=customXml/itemProps2.xml><?xml version="1.0" encoding="utf-8"?>
<ds:datastoreItem xmlns:ds="http://schemas.openxmlformats.org/officeDocument/2006/customXml" ds:itemID="{13E50C5C-892D-4FD4-9709-F9BF63B554D7}"/>
</file>

<file path=docProps/app.xml><?xml version="1.0" encoding="utf-8"?>
<Properties xmlns="http://schemas.openxmlformats.org/officeDocument/2006/extended-properties" xmlns:vt="http://schemas.openxmlformats.org/officeDocument/2006/docPropsVTypes">
  <TotalTime>8</TotalTime>
  <Words>268</Words>
  <Application>Microsoft Office PowerPoint</Application>
  <PresentationFormat>画面に合わせる (16:9)</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Arial</vt:lpstr>
      <vt:lpstr>Wingdings</vt:lpstr>
      <vt:lpstr>標準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Z22011</dc:creator>
  <cp:lastModifiedBy>user08</cp:lastModifiedBy>
  <cp:revision>19</cp:revision>
  <dcterms:created xsi:type="dcterms:W3CDTF">2022-04-11T06:23:58Z</dcterms:created>
  <dcterms:modified xsi:type="dcterms:W3CDTF">2022-07-05T00:26:16Z</dcterms:modified>
</cp:coreProperties>
</file>